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58" r:id="rId3"/>
    <p:sldId id="259" r:id="rId4"/>
    <p:sldId id="260" r:id="rId5"/>
    <p:sldId id="261" r:id="rId6"/>
    <p:sldId id="271" r:id="rId7"/>
    <p:sldId id="278" r:id="rId8"/>
    <p:sldId id="279" r:id="rId9"/>
    <p:sldId id="262" r:id="rId10"/>
    <p:sldId id="269" r:id="rId11"/>
    <p:sldId id="275" r:id="rId12"/>
    <p:sldId id="276" r:id="rId13"/>
    <p:sldId id="277" r:id="rId14"/>
    <p:sldId id="263" r:id="rId15"/>
    <p:sldId id="264" r:id="rId16"/>
    <p:sldId id="266" r:id="rId17"/>
    <p:sldId id="267" r:id="rId18"/>
    <p:sldId id="26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8C8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1FC1D-3DBF-4243-9027-2FC7C9C17F23}" type="datetimeFigureOut">
              <a:rPr lang="en-NZ" smtClean="0"/>
              <a:pPr/>
              <a:t>29/09/2015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F156-8B49-4A47-8A69-238A3EB61479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015D6-0F4A-4E9C-9F00-BC326F9C25D7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1B594-6239-4CF1-BA1B-3448A437B6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02D1A-3A8C-4590-9334-C7B1D6A14F51}" type="slidenum">
              <a:rPr lang="en-US"/>
              <a:pPr/>
              <a:t>11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0B8C5-18B8-428F-B41A-84539DE4D7D1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6BA20-EBE4-4521-84B8-0A02885EA405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40DD1-FB44-448D-97BE-B2A1B99D49D2}" type="slidenum">
              <a:rPr lang="en-US"/>
              <a:pPr/>
              <a:t>19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78273-1E5A-4FDB-8C91-6C94618CDB44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918D-25B8-47D3-B4DB-9FF8E9EFE948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5755-7CE3-4830-B746-29270E52DDF6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6F22-6AEC-4A60-9369-7025D9E3663F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724F-EA1C-411E-87DB-4A44275AF1AB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3B2F3-2386-443D-8547-BF9263F92A00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9E2D-2984-4044-9435-7D2C08EAF2C0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AEE5-A973-401A-B972-9BBA84D3805E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1A0E-6E51-4F93-8CDC-92DD801E3DBB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CF6-04CC-41D9-B09D-C029DD46CDBD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301E-7671-474F-BB61-E569F4BB8774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F321-AE4D-4D54-A4EC-FFDA8077DAFF}" type="datetime1">
              <a:rPr lang="en-NZ" smtClean="0"/>
              <a:pPr/>
              <a:t>29/09/2015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5BAF-2662-4CED-A186-2EB18B1A9424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c.net/wcc/parable2.htm" TargetMode="External"/><Relationship Id="rId13" Type="http://schemas.openxmlformats.org/officeDocument/2006/relationships/hyperlink" Target="http://www.rc.net/wcc/parabl33.htm" TargetMode="External"/><Relationship Id="rId3" Type="http://schemas.openxmlformats.org/officeDocument/2006/relationships/hyperlink" Target="http://www.rc.net/wcc/parable7.htm" TargetMode="External"/><Relationship Id="rId7" Type="http://schemas.openxmlformats.org/officeDocument/2006/relationships/hyperlink" Target="http://www.rc.net/wcc/parable4.htm" TargetMode="External"/><Relationship Id="rId12" Type="http://schemas.openxmlformats.org/officeDocument/2006/relationships/hyperlink" Target="http://www.rc.net/wcc/parabl47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c.net/wcc/parabl10.htm" TargetMode="External"/><Relationship Id="rId11" Type="http://schemas.openxmlformats.org/officeDocument/2006/relationships/hyperlink" Target="http://www.rc.net/wcc/parabl34.htm" TargetMode="External"/><Relationship Id="rId5" Type="http://schemas.openxmlformats.org/officeDocument/2006/relationships/hyperlink" Target="http://www.rc.net/wcc/parabl44.htm" TargetMode="External"/><Relationship Id="rId10" Type="http://schemas.openxmlformats.org/officeDocument/2006/relationships/hyperlink" Target="http://www.rc.net/wcc/parable6.htm" TargetMode="External"/><Relationship Id="rId4" Type="http://schemas.openxmlformats.org/officeDocument/2006/relationships/hyperlink" Target="http://www.rc.net/wcc/parabl20.htm" TargetMode="External"/><Relationship Id="rId9" Type="http://schemas.openxmlformats.org/officeDocument/2006/relationships/hyperlink" Target="http://www.rc.net/wcc/parable5.htm" TargetMode="External"/><Relationship Id="rId14" Type="http://schemas.openxmlformats.org/officeDocument/2006/relationships/hyperlink" Target="http://www.rc.net/wcc/parabl31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hillip\Videos\RealPlayer%20Downloads\FutureShape%20%20Why%20should%20Christians%20care%20for%20creation%20%20%20%20BMS%20World%20Mission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reen w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25"/>
            <a:ext cx="91440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114800"/>
            <a:ext cx="9144000" cy="212365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Module 2: Imperatives and Insights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The Biblical Mandate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for Creation Care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1</a:t>
            </a:fld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</a:rPr>
              <a:t>Similarity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John 1:3, Colossians 1:15-20, Hebrews 1:2-3, Romans 8:29, I John 4:17</a:t>
            </a:r>
            <a:endParaRPr lang="en-US" b="1" dirty="0"/>
          </a:p>
        </p:txBody>
      </p:sp>
      <p:pic>
        <p:nvPicPr>
          <p:cNvPr id="4" name="Picture 3" descr="A Rocha 7_NEW.jpg"/>
          <p:cNvPicPr>
            <a:picLocks noChangeAspect="1"/>
          </p:cNvPicPr>
          <p:nvPr/>
        </p:nvPicPr>
        <p:blipFill>
          <a:blip r:embed="rId2" cstate="print"/>
          <a:srcRect l="1778" t="2835" r="6661" b="11493"/>
          <a:stretch>
            <a:fillRect/>
          </a:stretch>
        </p:blipFill>
        <p:spPr>
          <a:xfrm>
            <a:off x="899592" y="2204864"/>
            <a:ext cx="7416824" cy="43518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he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548680"/>
            <a:ext cx="2923032" cy="3066288"/>
          </a:xfrm>
          <a:prstGeom prst="rect">
            <a:avLst/>
          </a:prstGeom>
        </p:spPr>
      </p:pic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5626968" cy="850106"/>
          </a:xfrm>
        </p:spPr>
        <p:txBody>
          <a:bodyPr/>
          <a:lstStyle/>
          <a:p>
            <a:pPr eaLnBrk="1" hangingPunct="1">
              <a:defRPr/>
            </a:pPr>
            <a:r>
              <a:rPr lang="en-AU" b="1" dirty="0" smtClean="0">
                <a:solidFill>
                  <a:srgbClr val="FF0000"/>
                </a:solidFill>
              </a:rPr>
              <a:t>Jesus was a greenie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4608512" cy="544522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AU" b="1" dirty="0" smtClean="0"/>
              <a:t>Even though Jesus did not explicitly address environmental ethics, Creation </a:t>
            </a:r>
            <a:r>
              <a:rPr lang="en-AU" b="1" dirty="0" err="1" smtClean="0"/>
              <a:t>Theologists</a:t>
            </a:r>
            <a:r>
              <a:rPr lang="en-AU" b="1" dirty="0" smtClean="0"/>
              <a:t>, such as Sean </a:t>
            </a:r>
            <a:r>
              <a:rPr lang="en-AU" b="1" dirty="0" err="1" smtClean="0"/>
              <a:t>MacDonagh</a:t>
            </a:r>
            <a:r>
              <a:rPr lang="en-AU" b="1" dirty="0" smtClean="0"/>
              <a:t>, maintain he showed his followers that he had concern for the environment. </a:t>
            </a:r>
          </a:p>
          <a:p>
            <a:pPr eaLnBrk="1" hangingPunct="1">
              <a:defRPr/>
            </a:pPr>
            <a:r>
              <a:rPr lang="en-AU" b="1" dirty="0" smtClean="0"/>
              <a:t>This was shown in two different ways</a:t>
            </a:r>
            <a:r>
              <a:rPr lang="en-AU" dirty="0" smtClean="0"/>
              <a:t>...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6" name="Picture 5" descr="Katrina's Drawings G_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789040"/>
            <a:ext cx="3264580" cy="273630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AU" b="1" dirty="0" smtClean="0"/>
              <a:t>Events  and incidents involving nature:</a:t>
            </a:r>
            <a:r>
              <a:rPr lang="en-AU" dirty="0" smtClean="0"/>
              <a:t>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AU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AU" b="1" dirty="0" smtClean="0">
                <a:solidFill>
                  <a:srgbClr val="FF0000"/>
                </a:solidFill>
              </a:rPr>
              <a:t>Examples:</a:t>
            </a:r>
          </a:p>
          <a:p>
            <a:pPr>
              <a:lnSpc>
                <a:spcPct val="80000"/>
              </a:lnSpc>
              <a:defRPr/>
            </a:pPr>
            <a:r>
              <a:rPr lang="en-AU" dirty="0" smtClean="0"/>
              <a:t>A close look at Jesus’ public life shows that he preached mainly in natural surroundings. </a:t>
            </a:r>
          </a:p>
          <a:p>
            <a:pPr>
              <a:lnSpc>
                <a:spcPct val="80000"/>
              </a:lnSpc>
              <a:defRPr/>
            </a:pPr>
            <a:r>
              <a:rPr lang="en-AU" dirty="0" smtClean="0"/>
              <a:t>Some key moments in Jesus’ ministry are in nature: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dirty="0" smtClean="0"/>
              <a:t>Sermon on the Mount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dirty="0" smtClean="0"/>
              <a:t>On the Lake (storm)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dirty="0" smtClean="0"/>
              <a:t>Baptised in a river (natural surroundings)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dirty="0" smtClean="0"/>
              <a:t>When preparing for his betrayal, he placed himself in the Garden of Gethsemane, surrounded by natural things, to be alone with God.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8600"/>
            <a:ext cx="8640960" cy="64407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  <a:defRPr/>
            </a:pPr>
            <a:r>
              <a:rPr lang="en-AU" b="1" dirty="0" smtClean="0"/>
              <a:t>References to nature in his teaching</a:t>
            </a:r>
            <a:endParaRPr lang="en-AU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AU" sz="2800" b="1" dirty="0" smtClean="0">
                <a:solidFill>
                  <a:srgbClr val="FF0000"/>
                </a:solidFill>
              </a:rPr>
              <a:t>Examples:  </a:t>
            </a:r>
            <a:r>
              <a:rPr lang="en-AU" sz="2800" b="1" dirty="0" smtClean="0"/>
              <a:t>Matthew 6:10,26-30; Mark 16:15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AU" sz="2800" b="1" dirty="0" smtClean="0"/>
              <a:t>Jesus used nature on many occasions as a theme in his parables...</a:t>
            </a:r>
            <a:endParaRPr lang="en-AU" sz="2400" b="1" i="1" u="sng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3"/>
              </a:rPr>
              <a:t>The </a:t>
            </a:r>
            <a:r>
              <a:rPr lang="en-AU" sz="2000" i="1" dirty="0" err="1" smtClean="0">
                <a:hlinkClick r:id="rId3"/>
              </a:rPr>
              <a:t>Sower</a:t>
            </a:r>
            <a:r>
              <a:rPr lang="en-AU" sz="2000" i="1" dirty="0" smtClean="0">
                <a:hlinkClick r:id="rId3"/>
              </a:rPr>
              <a:t> and the Seeds</a:t>
            </a:r>
            <a:r>
              <a:rPr lang="en-AU" sz="2000" i="1" dirty="0" smtClean="0"/>
              <a:t> (Mark 4:3-9; Matt 13:3-9; Luke 8:5-8) 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4"/>
              </a:rPr>
              <a:t>The Grain of Wheat</a:t>
            </a:r>
            <a:r>
              <a:rPr lang="en-AU" sz="2000" i="1" dirty="0" smtClean="0"/>
              <a:t> (John 12:24) 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5"/>
              </a:rPr>
              <a:t>The Weeds in the Grain</a:t>
            </a:r>
            <a:r>
              <a:rPr lang="en-AU" sz="2000" i="1" dirty="0" smtClean="0"/>
              <a:t> or the Tares (Matt 13:24-30) 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6"/>
              </a:rPr>
              <a:t>The Net</a:t>
            </a:r>
            <a:r>
              <a:rPr lang="en-AU" sz="2000" i="1" dirty="0" smtClean="0"/>
              <a:t> (Matthew 13:47-50)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7"/>
              </a:rPr>
              <a:t>The Seed Growing Secretly</a:t>
            </a:r>
            <a:r>
              <a:rPr lang="en-AU" sz="2000" i="1" dirty="0" smtClean="0"/>
              <a:t> (Spontaneously) or The Patient Husbandman (Mark 4:26-29)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8"/>
              </a:rPr>
              <a:t>The Mustard Seed</a:t>
            </a:r>
            <a:r>
              <a:rPr lang="en-AU" sz="2000" i="1" dirty="0" smtClean="0"/>
              <a:t> (Matt13:31f.;Mark 4:30-32; Luke 13:18 f.)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8"/>
              </a:rPr>
              <a:t>The Leaven</a:t>
            </a:r>
            <a:r>
              <a:rPr lang="en-AU" sz="2000" i="1" dirty="0" smtClean="0"/>
              <a:t> (Matthew 13:33; Luke 13:20 f.)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9"/>
              </a:rPr>
              <a:t>The Budding Fig Tree</a:t>
            </a:r>
            <a:r>
              <a:rPr lang="en-AU" sz="2000" i="1" dirty="0" smtClean="0"/>
              <a:t> (Matt 24:32 f.; Mark 13:28 f.; Luke 21:19-31)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10"/>
              </a:rPr>
              <a:t>The Barren Fig Tree</a:t>
            </a:r>
            <a:r>
              <a:rPr lang="en-AU" sz="2000" i="1" dirty="0" smtClean="0"/>
              <a:t> (Luke 13:6-9)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11"/>
              </a:rPr>
              <a:t>The Birds of Heaven</a:t>
            </a:r>
            <a:r>
              <a:rPr lang="en-AU" sz="2000" i="1" dirty="0" smtClean="0"/>
              <a:t> (Matthew 6:26; Luke 12:24) 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11"/>
              </a:rPr>
              <a:t>The Flowers of the Field </a:t>
            </a:r>
            <a:r>
              <a:rPr lang="en-AU" sz="2000" i="1" dirty="0" smtClean="0"/>
              <a:t>(Matt 6:28-30; Luke 12:27f.) 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12"/>
              </a:rPr>
              <a:t>The Vultures</a:t>
            </a:r>
            <a:r>
              <a:rPr lang="en-AU" sz="2000" i="1" dirty="0" smtClean="0"/>
              <a:t> </a:t>
            </a:r>
            <a:r>
              <a:rPr lang="en-AU" sz="2000" i="1" u="sng" dirty="0" smtClean="0">
                <a:solidFill>
                  <a:srgbClr val="0000CC"/>
                </a:solidFill>
              </a:rPr>
              <a:t>&amp; the Carcass </a:t>
            </a:r>
            <a:r>
              <a:rPr lang="en-AU" sz="2000" i="1" dirty="0" smtClean="0"/>
              <a:t>(Matt 24:28; Luke 17:37) 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13"/>
              </a:rPr>
              <a:t>The Tree and its Fruits </a:t>
            </a:r>
            <a:r>
              <a:rPr lang="en-AU" sz="2000" i="1" dirty="0" smtClean="0"/>
              <a:t>(Matthew 7:16; Luke 6:43-49) </a:t>
            </a:r>
            <a:r>
              <a:rPr lang="en-AU" sz="2000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i="1" dirty="0" smtClean="0">
                <a:hlinkClick r:id="rId14"/>
              </a:rPr>
              <a:t>The Weather Signs</a:t>
            </a:r>
            <a:r>
              <a:rPr lang="en-AU" sz="2000" i="1" dirty="0" smtClean="0"/>
              <a:t> (Luke 12:54-56; cf. Matthew 26:2 f.; Mark 8:11-13) </a:t>
            </a:r>
            <a:r>
              <a:rPr lang="en-AU" sz="2600" dirty="0" smtClean="0"/>
              <a:t> </a:t>
            </a:r>
            <a:endParaRPr lang="en-AU" sz="26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</a:rPr>
              <a:t/>
            </a:r>
            <a:br>
              <a:rPr lang="en-US" sz="5300" b="1" dirty="0" smtClean="0">
                <a:solidFill>
                  <a:srgbClr val="FF0000"/>
                </a:solidFill>
              </a:rPr>
            </a:br>
            <a:r>
              <a:rPr lang="en-US" sz="5300" b="1" dirty="0" smtClean="0">
                <a:solidFill>
                  <a:srgbClr val="FF0000"/>
                </a:solidFill>
              </a:rPr>
              <a:t/>
            </a:r>
            <a:br>
              <a:rPr lang="en-US" sz="5300" b="1" dirty="0" smtClean="0">
                <a:solidFill>
                  <a:srgbClr val="FF0000"/>
                </a:solidFill>
              </a:rPr>
            </a:br>
            <a:r>
              <a:rPr lang="en-US" sz="5300" b="1" dirty="0" smtClean="0">
                <a:solidFill>
                  <a:srgbClr val="FF0000"/>
                </a:solidFill>
              </a:rPr>
              <a:t>Showing </a:t>
            </a:r>
            <a:r>
              <a:rPr lang="en-US" sz="5300" b="1" dirty="0" err="1" smtClean="0">
                <a:solidFill>
                  <a:srgbClr val="FF0000"/>
                </a:solidFill>
              </a:rPr>
              <a:t>Honour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/>
              <a:t>Psalm 29:1-2, John 4:23</a:t>
            </a:r>
            <a:br>
              <a:rPr lang="en-US" sz="4800" b="1" dirty="0" smtClean="0"/>
            </a:br>
            <a:r>
              <a:rPr lang="en-NZ" sz="3600" b="1" dirty="0" smtClean="0"/>
              <a:t> God intended </a:t>
            </a:r>
            <a:r>
              <a:rPr lang="en-NZ" sz="3600" b="1" i="1" dirty="0" smtClean="0"/>
              <a:t>all </a:t>
            </a:r>
            <a:r>
              <a:rPr lang="en-NZ" sz="3600" b="1" dirty="0" smtClean="0"/>
              <a:t>creation to praise him and bring him glory (I Chronicles 16:29-34, Nehemiah 9:6, Psalm 8:1-9, Isaiah 55:12-13, Revelation 5:13)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A Rocha supporters planting kahikatea at Sanctuary Park, Tauranga.jpg"/>
          <p:cNvPicPr>
            <a:picLocks noChangeAspect="1"/>
          </p:cNvPicPr>
          <p:nvPr/>
        </p:nvPicPr>
        <p:blipFill>
          <a:blip r:embed="rId2" cstate="print"/>
          <a:srcRect t="23729"/>
          <a:stretch>
            <a:fillRect/>
          </a:stretch>
        </p:blipFill>
        <p:spPr>
          <a:xfrm>
            <a:off x="3203848" y="3717032"/>
            <a:ext cx="2880320" cy="29291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Users\Phillip\AppData\Local\Microsoft\Windows\INetCache\IE\UMDH2RSR\ThatsWorship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2736304" cy="26033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63888" y="602128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</a:rPr>
              <a:t>Acts of worship</a:t>
            </a:r>
            <a:endParaRPr lang="en-NZ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Phillip\AppData\Local\Microsoft\Windows\INetCache\IE\DCUJODS6\worship[1].gif"/>
          <p:cNvPicPr>
            <a:picLocks noChangeAspect="1" noChangeArrowheads="1"/>
          </p:cNvPicPr>
          <p:nvPr/>
        </p:nvPicPr>
        <p:blipFill>
          <a:blip r:embed="rId4" cstate="print"/>
          <a:srcRect r="44082"/>
          <a:stretch>
            <a:fillRect/>
          </a:stretch>
        </p:blipFill>
        <p:spPr bwMode="auto">
          <a:xfrm>
            <a:off x="6444208" y="3861048"/>
            <a:ext cx="1951996" cy="2636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Salvation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Well Conf 28.jpg"/>
          <p:cNvPicPr>
            <a:picLocks noChangeAspect="1"/>
          </p:cNvPicPr>
          <p:nvPr/>
        </p:nvPicPr>
        <p:blipFill>
          <a:blip r:embed="rId2" cstate="print"/>
          <a:srcRect l="51435" t="43333" b="5405"/>
          <a:stretch>
            <a:fillRect/>
          </a:stretch>
        </p:blipFill>
        <p:spPr>
          <a:xfrm rot="5400000">
            <a:off x="5029200" y="2743201"/>
            <a:ext cx="3581399" cy="464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1066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Genesis 6-9 (Noah), Acts 3:21, Romans 8:18-25, Ephesians 1:10, Colossians 1:20, Revelation 21:5</a:t>
            </a:r>
            <a:endParaRPr lang="en-US" sz="4000" b="1" dirty="0"/>
          </a:p>
        </p:txBody>
      </p:sp>
      <p:pic>
        <p:nvPicPr>
          <p:cNvPr id="10" name="Content Placeholder 9" descr="Pengui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6349"/>
          <a:stretch>
            <a:fillRect/>
          </a:stretch>
        </p:blipFill>
        <p:spPr>
          <a:xfrm>
            <a:off x="0" y="3337302"/>
            <a:ext cx="4419600" cy="352069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</a:rPr>
              <a:t>Sensitivity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 Chronicles 12:32, Ephesians 5:16</a:t>
            </a:r>
            <a:endParaRPr lang="en-US" b="1" dirty="0"/>
          </a:p>
        </p:txBody>
      </p:sp>
      <p:pic>
        <p:nvPicPr>
          <p:cNvPr id="6" name="Picture 5" descr="A Rocha 4_NEW.jpg"/>
          <p:cNvPicPr>
            <a:picLocks noChangeAspect="1"/>
          </p:cNvPicPr>
          <p:nvPr/>
        </p:nvPicPr>
        <p:blipFill>
          <a:blip r:embed="rId2" cstate="print"/>
          <a:srcRect l="971" t="26539" r="7767" b="9583"/>
          <a:stretch>
            <a:fillRect/>
          </a:stretch>
        </p:blipFill>
        <p:spPr>
          <a:xfrm>
            <a:off x="179512" y="2348880"/>
            <a:ext cx="8697686" cy="3886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Phillip Donnell\AppData\Local\Microsoft\Windows\Temporary Internet Files\Content.IE5\GGVT86NO\MC9004345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004622" cy="624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685800"/>
            <a:ext cx="411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tewardship</a:t>
            </a:r>
            <a:endParaRPr lang="en-US" sz="4800" b="1" dirty="0" smtClean="0"/>
          </a:p>
          <a:p>
            <a:r>
              <a:rPr lang="en-US" sz="4800" b="1" dirty="0" err="1" smtClean="0"/>
              <a:t>anctity</a:t>
            </a:r>
            <a:endParaRPr lang="en-US" sz="4800" b="1" dirty="0" smtClean="0"/>
          </a:p>
          <a:p>
            <a:r>
              <a:rPr lang="en-US" sz="4800" b="1" dirty="0" err="1"/>
              <a:t>u</a:t>
            </a:r>
            <a:r>
              <a:rPr lang="en-US" sz="4800" b="1" dirty="0" err="1" smtClean="0"/>
              <a:t>stainability</a:t>
            </a:r>
            <a:endParaRPr lang="en-US" sz="4800" b="1" dirty="0" smtClean="0"/>
          </a:p>
          <a:p>
            <a:r>
              <a:rPr lang="en-US" sz="4800" b="1" dirty="0" err="1" smtClean="0"/>
              <a:t>imilarity</a:t>
            </a:r>
            <a:endParaRPr lang="en-US" sz="4800" b="1" dirty="0" smtClean="0"/>
          </a:p>
          <a:p>
            <a:r>
              <a:rPr lang="en-US" sz="4800" b="1" dirty="0" err="1" smtClean="0"/>
              <a:t>howing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honour</a:t>
            </a:r>
            <a:endParaRPr lang="en-US" sz="4800" b="1" dirty="0" smtClean="0"/>
          </a:p>
          <a:p>
            <a:r>
              <a:rPr lang="en-US" sz="4800" b="1" dirty="0" err="1" smtClean="0"/>
              <a:t>alvation</a:t>
            </a:r>
            <a:endParaRPr lang="en-US" sz="4800" b="1" dirty="0" smtClean="0"/>
          </a:p>
          <a:p>
            <a:r>
              <a:rPr lang="en-US" sz="4800" b="1" dirty="0" err="1" smtClean="0"/>
              <a:t>ensitivity</a:t>
            </a:r>
            <a:endParaRPr lang="en-US" sz="4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12976"/>
            <a:ext cx="8712968" cy="34563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0000CC"/>
                </a:solidFill>
              </a:rPr>
              <a:t>Caring for what God has made 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/>
              <a:t>is one of the dominant values of the Judeo-Christian ethic. It echoes throughout Scripture!</a:t>
            </a:r>
            <a:r>
              <a:rPr lang="en-AU" sz="3600" dirty="0" smtClean="0"/>
              <a:t> </a:t>
            </a:r>
            <a:br>
              <a:rPr lang="en-AU" sz="3600" dirty="0" smtClean="0"/>
            </a:br>
            <a:r>
              <a:rPr lang="en-AU" sz="3600" b="1" dirty="0" smtClean="0"/>
              <a:t>It was </a:t>
            </a:r>
            <a:r>
              <a:rPr lang="en-AU" sz="3600" b="1" dirty="0" smtClean="0">
                <a:solidFill>
                  <a:srgbClr val="0000CC"/>
                </a:solidFill>
              </a:rPr>
              <a:t>mandated by God! </a:t>
            </a:r>
            <a:r>
              <a:rPr lang="en-NZ" sz="3600" b="1" dirty="0" smtClean="0"/>
              <a:t>The Bible makes it clear that h</a:t>
            </a:r>
            <a:r>
              <a:rPr lang="en-GB" altLang="ja-JP" sz="3600" b="1" dirty="0" err="1" smtClean="0"/>
              <a:t>umans</a:t>
            </a:r>
            <a:r>
              <a:rPr lang="en-GB" altLang="ja-JP" sz="3600" b="1" dirty="0" smtClean="0"/>
              <a:t>, made in God’s image, have </a:t>
            </a:r>
            <a:r>
              <a:rPr lang="en-GB" altLang="ja-JP" sz="3600" b="1" dirty="0" smtClean="0">
                <a:solidFill>
                  <a:srgbClr val="0000CC"/>
                </a:solidFill>
              </a:rPr>
              <a:t>unique responsibility</a:t>
            </a:r>
            <a:r>
              <a:rPr lang="en-GB" altLang="ja-JP" sz="3600" b="1" dirty="0" smtClean="0"/>
              <a:t> for the wellbeing of creation.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3648405" cy="27363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MP90043718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27397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AU" b="1" dirty="0" smtClean="0">
                <a:solidFill>
                  <a:srgbClr val="FF0000"/>
                </a:solidFill>
              </a:rPr>
              <a:t>Creation Theology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600" b="1" dirty="0" smtClean="0"/>
              <a:t>(</a:t>
            </a:r>
            <a:r>
              <a:rPr lang="en-AU" sz="3600" b="1" dirty="0" smtClean="0">
                <a:solidFill>
                  <a:srgbClr val="08C82D"/>
                </a:solidFill>
              </a:rPr>
              <a:t>Green </a:t>
            </a:r>
            <a:r>
              <a:rPr lang="en-AU" sz="3600" b="1" dirty="0" smtClean="0"/>
              <a:t>Theology)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AU" b="1" dirty="0" smtClean="0"/>
              <a:t>As a result of Christians re-evaluating their position on the environment there has been a push towards a Creation-Centred Theology</a:t>
            </a:r>
            <a:endParaRPr lang="en-AU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AU" dirty="0" smtClean="0"/>
              <a:t>Creation Theology is concerned with the cherishing of all life and all people, as gifts from God.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AU" dirty="0" smtClean="0"/>
              <a:t>It encourages Christians to focus on God’s creative power. By valuing and appreciating God’s creative power, we as humans would not purposely destroy the environment.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A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AU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Stewardship</a:t>
            </a:r>
          </a:p>
          <a:p>
            <a:pPr algn="ctr"/>
            <a:r>
              <a:rPr lang="en-US" sz="4800" b="1" dirty="0" smtClean="0"/>
              <a:t>Genesis 1:28-30, 2:15</a:t>
            </a:r>
          </a:p>
        </p:txBody>
      </p:sp>
      <p:pic>
        <p:nvPicPr>
          <p:cNvPr id="6" name="Content Placeholder 3" descr="100_2703989d06 Psalm 24 v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7757401" cy="43441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hillip Donnell\AppData\Local\Microsoft\Windows\Temporary Internet Files\Content.IE5\UB31I5NB\MP9004441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014" y="3505200"/>
            <a:ext cx="3851440" cy="2819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09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6000" b="1" dirty="0" smtClean="0"/>
              <a:t>“The Lord God took the man and put him in the Garden of Eden to </a:t>
            </a:r>
            <a:r>
              <a:rPr lang="en-US" sz="6000" b="1" dirty="0" smtClean="0">
                <a:solidFill>
                  <a:srgbClr val="FF0000"/>
                </a:solidFill>
              </a:rPr>
              <a:t>work it and take                    care of it…</a:t>
            </a:r>
            <a:r>
              <a:rPr lang="en-US" sz="6000" b="1" dirty="0" smtClean="0"/>
              <a:t>”</a:t>
            </a:r>
          </a:p>
          <a:p>
            <a:pPr>
              <a:buNone/>
            </a:pPr>
            <a:r>
              <a:rPr lang="en-US" sz="6000" b="1" dirty="0" smtClean="0"/>
              <a:t>Genesis 2:15 TNIV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2_Callaway_Camaro_Red_Front_Angle4ffb8e.jpg"/>
          <p:cNvPicPr>
            <a:picLocks noChangeAspect="1"/>
          </p:cNvPicPr>
          <p:nvPr/>
        </p:nvPicPr>
        <p:blipFill>
          <a:blip r:embed="rId2" cstate="print"/>
          <a:srcRect l="5714" r="5714"/>
          <a:stretch>
            <a:fillRect/>
          </a:stretch>
        </p:blipFill>
        <p:spPr>
          <a:xfrm>
            <a:off x="0" y="533400"/>
            <a:ext cx="9144000" cy="41983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876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Stewards: </a:t>
            </a:r>
            <a:r>
              <a:rPr lang="en-US" sz="5400" b="1" dirty="0" smtClean="0"/>
              <a:t>managers and caretakers of his gifts</a:t>
            </a:r>
            <a:endParaRPr lang="en-US" sz="5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cha 8_NEW.jpg"/>
          <p:cNvPicPr>
            <a:picLocks noChangeAspect="1"/>
          </p:cNvPicPr>
          <p:nvPr/>
        </p:nvPicPr>
        <p:blipFill>
          <a:blip r:embed="rId2" cstate="print"/>
          <a:srcRect l="2974" t="2222" r="1853"/>
          <a:stretch>
            <a:fillRect/>
          </a:stretch>
        </p:blipFill>
        <p:spPr>
          <a:xfrm>
            <a:off x="0" y="2348880"/>
            <a:ext cx="5361709" cy="368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28600"/>
            <a:ext cx="7391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Sanctity</a:t>
            </a:r>
          </a:p>
          <a:p>
            <a:pPr algn="ctr"/>
            <a:r>
              <a:rPr lang="en-US" sz="3200" b="1" dirty="0" smtClean="0"/>
              <a:t>“a condition deserving of great respect”</a:t>
            </a:r>
          </a:p>
          <a:p>
            <a:pPr algn="ctr"/>
            <a:r>
              <a:rPr lang="en-US" sz="4800" b="1" dirty="0" smtClean="0"/>
              <a:t>Psalm 19:1-6,Romans 1:20</a:t>
            </a:r>
          </a:p>
          <a:p>
            <a:pPr algn="ctr"/>
            <a:endParaRPr lang="en-US" sz="4800" b="1" dirty="0"/>
          </a:p>
        </p:txBody>
      </p:sp>
      <p:pic>
        <p:nvPicPr>
          <p:cNvPr id="8" name="Picture 7" descr="2901_saveriosavetheplanet_3_200x1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152900"/>
            <a:ext cx="5410200" cy="2705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712968" cy="6336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NZ" sz="3800" b="1" dirty="0" smtClean="0">
                <a:solidFill>
                  <a:srgbClr val="FF0000"/>
                </a:solidFill>
              </a:rPr>
              <a:t>Creation deserves </a:t>
            </a:r>
            <a:r>
              <a:rPr lang="en-NZ" sz="3800" b="1" i="1" dirty="0" smtClean="0">
                <a:solidFill>
                  <a:srgbClr val="FF0000"/>
                </a:solidFill>
              </a:rPr>
              <a:t>great respect </a:t>
            </a:r>
            <a:r>
              <a:rPr lang="en-NZ" sz="3800" b="1" dirty="0" smtClean="0">
                <a:solidFill>
                  <a:srgbClr val="FF0000"/>
                </a:solidFill>
              </a:rPr>
              <a:t>because God:</a:t>
            </a:r>
          </a:p>
          <a:p>
            <a:pPr algn="l"/>
            <a:endParaRPr lang="en-NZ" sz="1400" b="1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NZ" b="1" dirty="0" smtClean="0">
                <a:solidFill>
                  <a:schemeClr val="tx1"/>
                </a:solidFill>
              </a:rPr>
              <a:t> brought it into being (Genesis 1-2, Psalm 104:24,30) 	so regards it as precious and with intrinsic value</a:t>
            </a:r>
          </a:p>
          <a:p>
            <a:pPr algn="l">
              <a:buFont typeface="Arial" pitchFamily="34" charset="0"/>
              <a:buChar char="•"/>
            </a:pPr>
            <a:r>
              <a:rPr lang="en-NZ" b="1" dirty="0" smtClean="0">
                <a:solidFill>
                  <a:schemeClr val="tx1"/>
                </a:solidFill>
              </a:rPr>
              <a:t> has an ongoing relationship with it: delighting in, 	sustaining, providing, caring (Deuteronomy 	32:1-2, Job 37:14-18, Psalm 96:10-13/104:25-	29, Isaiah 43:20-21, Matthew 6:26)</a:t>
            </a:r>
          </a:p>
          <a:p>
            <a:pPr algn="l">
              <a:buFont typeface="Arial" pitchFamily="34" charset="0"/>
              <a:buChar char="•"/>
            </a:pPr>
            <a:r>
              <a:rPr lang="en-NZ" b="1" dirty="0" smtClean="0">
                <a:solidFill>
                  <a:schemeClr val="tx1"/>
                </a:solidFill>
              </a:rPr>
              <a:t> loves it so much that he sacrificed his Son for its 		redemption (“cosmos” in John 3:16)</a:t>
            </a:r>
          </a:p>
          <a:p>
            <a:pPr algn="l">
              <a:buFont typeface="Arial" pitchFamily="34" charset="0"/>
              <a:buChar char="•"/>
            </a:pPr>
            <a:r>
              <a:rPr lang="en-NZ" b="1" dirty="0" smtClean="0">
                <a:solidFill>
                  <a:schemeClr val="tx1"/>
                </a:solidFill>
              </a:rPr>
              <a:t> is revealed and explained through it </a:t>
            </a:r>
          </a:p>
          <a:p>
            <a:pPr algn="l"/>
            <a:r>
              <a:rPr lang="en-NZ" b="1" dirty="0" smtClean="0">
                <a:solidFill>
                  <a:schemeClr val="tx1"/>
                </a:solidFill>
              </a:rPr>
              <a:t>	(Joshua 2:10-11, Psalm 104:24, Romans 1:20)</a:t>
            </a:r>
          </a:p>
          <a:p>
            <a:pPr algn="l">
              <a:buFont typeface="Arial" pitchFamily="34" charset="0"/>
              <a:buChar char="•"/>
            </a:pPr>
            <a:r>
              <a:rPr lang="en-NZ" b="1" dirty="0" smtClean="0">
                <a:solidFill>
                  <a:schemeClr val="tx1"/>
                </a:solidFill>
              </a:rPr>
              <a:t> teaches us and speaks to us through it                        	(Job 12:7-9, Isaiah 11:9, Romans 1:20-21)</a:t>
            </a:r>
          </a:p>
          <a:p>
            <a:pPr algn="l"/>
            <a:endParaRPr lang="en-NZ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NZ" dirty="0" smtClean="0">
              <a:solidFill>
                <a:schemeClr val="tx1"/>
              </a:solidFill>
            </a:endParaRPr>
          </a:p>
          <a:p>
            <a:pPr algn="l"/>
            <a:endParaRPr lang="en-NZ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6</a:t>
            </a:fld>
            <a:endParaRPr lang="en-NZ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>
                <a:solidFill>
                  <a:srgbClr val="FF0000"/>
                </a:solidFill>
              </a:rPr>
              <a:t>4 facts about species in Genesis</a:t>
            </a:r>
            <a:endParaRPr lang="en-NZ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God created them (1:11-12,20-21,24-25)</a:t>
            </a:r>
          </a:p>
          <a:p>
            <a:r>
              <a:rPr lang="en-NZ" dirty="0" smtClean="0"/>
              <a:t>He then blessed them (1:22)</a:t>
            </a:r>
          </a:p>
          <a:p>
            <a:r>
              <a:rPr lang="en-NZ" dirty="0" smtClean="0"/>
              <a:t>He protected them (6:19-21,7:8-10)</a:t>
            </a:r>
          </a:p>
          <a:p>
            <a:r>
              <a:rPr lang="en-NZ" dirty="0" smtClean="0"/>
              <a:t>He promised never again to destroy them (9:8-17)</a:t>
            </a:r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“...all ground is holy because God walked on it...”</a:t>
            </a:r>
          </a:p>
          <a:p>
            <a:pPr>
              <a:buNone/>
            </a:pPr>
            <a:r>
              <a:rPr lang="en-NZ" dirty="0" smtClean="0"/>
              <a:t>- Frederick </a:t>
            </a:r>
            <a:r>
              <a:rPr lang="en-NZ" dirty="0" err="1" smtClean="0"/>
              <a:t>Buechner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7</a:t>
            </a:fld>
            <a:endParaRPr lang="en-N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E5BAF-2662-4CED-A186-2EB18B1A9424}" type="slidenum">
              <a:rPr lang="en-NZ" smtClean="0"/>
              <a:pPr/>
              <a:t>8</a:t>
            </a:fld>
            <a:endParaRPr lang="en-NZ"/>
          </a:p>
        </p:txBody>
      </p:sp>
      <p:pic>
        <p:nvPicPr>
          <p:cNvPr id="5" name="FutureShape  Why should Christians care for creation    BMS World Missi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354715" cy="62660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104456" cy="6264696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0000"/>
                </a:solidFill>
              </a:rPr>
              <a:t/>
            </a:r>
            <a:br>
              <a:rPr lang="en-US" sz="5300" b="1" dirty="0" smtClean="0">
                <a:solidFill>
                  <a:srgbClr val="FF0000"/>
                </a:solidFill>
              </a:rPr>
            </a:br>
            <a:r>
              <a:rPr lang="en-US" sz="5300" b="1" dirty="0" smtClean="0">
                <a:solidFill>
                  <a:srgbClr val="FF0000"/>
                </a:solidFill>
              </a:rPr>
              <a:t/>
            </a:r>
            <a:br>
              <a:rPr lang="en-US" sz="5300" b="1" dirty="0" smtClean="0">
                <a:solidFill>
                  <a:srgbClr val="FF0000"/>
                </a:solidFill>
              </a:rPr>
            </a:br>
            <a:r>
              <a:rPr lang="en-US" sz="5300" b="1" dirty="0" smtClean="0">
                <a:solidFill>
                  <a:srgbClr val="FF0000"/>
                </a:solidFill>
              </a:rPr>
              <a:t>Sustainability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000" b="1" dirty="0" smtClean="0"/>
              <a:t>Deuteronomy </a:t>
            </a:r>
            <a:br>
              <a:rPr lang="en-US" sz="4000" b="1" dirty="0" smtClean="0"/>
            </a:br>
            <a:r>
              <a:rPr lang="en-US" sz="4000" b="1" dirty="0" smtClean="0"/>
              <a:t>20:19,22:6-7</a:t>
            </a:r>
            <a:br>
              <a:rPr lang="en-US" sz="4000" b="1" dirty="0" smtClean="0"/>
            </a:br>
            <a:r>
              <a:rPr lang="en-US" sz="4000" b="1" dirty="0" smtClean="0"/>
              <a:t>Exodus 20:8-11</a:t>
            </a:r>
            <a:br>
              <a:rPr lang="en-US" sz="4000" b="1" dirty="0" smtClean="0"/>
            </a:br>
            <a:r>
              <a:rPr lang="en-US" sz="4000" b="1" dirty="0" smtClean="0"/>
              <a:t>Exodus 23:10-12</a:t>
            </a:r>
            <a:br>
              <a:rPr lang="en-US" sz="4000" b="1" dirty="0" smtClean="0"/>
            </a:br>
            <a:r>
              <a:rPr lang="en-US" sz="4000" b="1" dirty="0" smtClean="0"/>
              <a:t>Leviticus 22:28, 25:1-54</a:t>
            </a:r>
            <a:br>
              <a:rPr lang="en-US" sz="4000" b="1" dirty="0" smtClean="0"/>
            </a:br>
            <a:r>
              <a:rPr lang="en-US" sz="4000" b="1" dirty="0" smtClean="0"/>
              <a:t>Psalm 45:17, 71:18, 78:4, 89:1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 descr="Care of Creation 1_N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310" r="7378"/>
          <a:stretch>
            <a:fillRect/>
          </a:stretch>
        </p:blipFill>
        <p:spPr>
          <a:xfrm>
            <a:off x="4463480" y="0"/>
            <a:ext cx="468052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E1009-7D23-43CB-B3C8-818D2192554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423</Words>
  <Application>Microsoft Office PowerPoint</Application>
  <PresentationFormat>On-screen Show (4:3)</PresentationFormat>
  <Paragraphs>103</Paragraphs>
  <Slides>19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4 facts about species in Genesis</vt:lpstr>
      <vt:lpstr>Slide 8</vt:lpstr>
      <vt:lpstr>  Sustainability Deuteronomy  20:19,22:6-7 Exodus 20:8-11 Exodus 23:10-12 Leviticus 22:28, 25:1-54 Psalm 45:17, 71:18, 78:4, 89:1  </vt:lpstr>
      <vt:lpstr>Similarity John 1:3, Colossians 1:15-20, Hebrews 1:2-3, Romans 8:29, I John 4:17</vt:lpstr>
      <vt:lpstr>Jesus was a greenie</vt:lpstr>
      <vt:lpstr>Slide 12</vt:lpstr>
      <vt:lpstr>Slide 13</vt:lpstr>
      <vt:lpstr>  Showing Honour Psalm 29:1-2, John 4:23  God intended all creation to praise him and bring him glory (I Chronicles 16:29-34, Nehemiah 9:6, Psalm 8:1-9, Isaiah 55:12-13, Revelation 5:13)   </vt:lpstr>
      <vt:lpstr>Salvation</vt:lpstr>
      <vt:lpstr>Sensitivity I Chronicles 12:32, Ephesians 5:16</vt:lpstr>
      <vt:lpstr>Slide 17</vt:lpstr>
      <vt:lpstr>    Caring for what God has made  is one of the dominant values of the Judeo-Christian ethic. It echoes throughout Scripture!  It was mandated by God! The Bible makes it clear that humans, made in God’s image, have unique responsibility for the wellbeing of creation.    </vt:lpstr>
      <vt:lpstr>Creation Theology  (Green Theology)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Phillip</dc:creator>
  <cp:lastModifiedBy>Phillip</cp:lastModifiedBy>
  <cp:revision>26</cp:revision>
  <dcterms:created xsi:type="dcterms:W3CDTF">2015-06-08T01:50:12Z</dcterms:created>
  <dcterms:modified xsi:type="dcterms:W3CDTF">2015-09-29T06:25:01Z</dcterms:modified>
</cp:coreProperties>
</file>