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9.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Default Extension="vml" ContentType="application/vnd.openxmlformats-officedocument.vmlDrawing"/>
  <Default Extension="gif" ContentType="image/gif"/>
  <Override PartName="/ppt/notesSlides/notesSlide8.xml" ContentType="application/vnd.openxmlformats-officedocument.presentationml.notesSlide+xml"/>
  <Override PartName="/ppt/notesSlides/notesSlide6.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6"/>
  </p:notesMasterIdLst>
  <p:handoutMasterIdLst>
    <p:handoutMasterId r:id="rId47"/>
  </p:handoutMasterIdLst>
  <p:sldIdLst>
    <p:sldId id="258" r:id="rId2"/>
    <p:sldId id="315" r:id="rId3"/>
    <p:sldId id="264" r:id="rId4"/>
    <p:sldId id="265" r:id="rId5"/>
    <p:sldId id="266" r:id="rId6"/>
    <p:sldId id="267" r:id="rId7"/>
    <p:sldId id="268" r:id="rId8"/>
    <p:sldId id="269" r:id="rId9"/>
    <p:sldId id="270" r:id="rId10"/>
    <p:sldId id="271" r:id="rId11"/>
    <p:sldId id="272" r:id="rId12"/>
    <p:sldId id="273" r:id="rId13"/>
    <p:sldId id="274" r:id="rId14"/>
    <p:sldId id="275" r:id="rId15"/>
    <p:sldId id="276" r:id="rId16"/>
    <p:sldId id="277" r:id="rId17"/>
    <p:sldId id="278" r:id="rId18"/>
    <p:sldId id="279" r:id="rId19"/>
    <p:sldId id="280" r:id="rId20"/>
    <p:sldId id="281" r:id="rId21"/>
    <p:sldId id="282" r:id="rId22"/>
    <p:sldId id="283" r:id="rId23"/>
    <p:sldId id="313" r:id="rId24"/>
    <p:sldId id="284" r:id="rId25"/>
    <p:sldId id="285" r:id="rId26"/>
    <p:sldId id="300" r:id="rId27"/>
    <p:sldId id="298" r:id="rId28"/>
    <p:sldId id="297" r:id="rId29"/>
    <p:sldId id="299" r:id="rId30"/>
    <p:sldId id="301" r:id="rId31"/>
    <p:sldId id="302" r:id="rId32"/>
    <p:sldId id="308" r:id="rId33"/>
    <p:sldId id="309" r:id="rId34"/>
    <p:sldId id="310" r:id="rId35"/>
    <p:sldId id="307" r:id="rId36"/>
    <p:sldId id="314" r:id="rId37"/>
    <p:sldId id="286" r:id="rId38"/>
    <p:sldId id="287" r:id="rId39"/>
    <p:sldId id="291" r:id="rId40"/>
    <p:sldId id="295" r:id="rId41"/>
    <p:sldId id="316" r:id="rId42"/>
    <p:sldId id="312" r:id="rId43"/>
    <p:sldId id="311" r:id="rId44"/>
    <p:sldId id="296" r:id="rId45"/>
  </p:sldIdLst>
  <p:sldSz cx="9144000" cy="6858000" type="screen4x3"/>
  <p:notesSz cx="6865938" cy="999648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CC"/>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8" d="100"/>
          <a:sy n="68" d="100"/>
        </p:scale>
        <p:origin x="-1434" y="-9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3024"/>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handoutMaster" Target="handoutMasters/handoutMaster1.xml"/><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4.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4975" cy="500063"/>
          </a:xfrm>
          <a:prstGeom prst="rect">
            <a:avLst/>
          </a:prstGeom>
        </p:spPr>
        <p:txBody>
          <a:bodyPr vert="horz" lIns="91440" tIns="45720" rIns="91440" bIns="45720" rtlCol="0"/>
          <a:lstStyle>
            <a:lvl1pPr algn="l">
              <a:defRPr sz="1200"/>
            </a:lvl1pPr>
          </a:lstStyle>
          <a:p>
            <a:endParaRPr lang="en-NZ"/>
          </a:p>
        </p:txBody>
      </p:sp>
      <p:sp>
        <p:nvSpPr>
          <p:cNvPr id="3" name="Date Placeholder 2"/>
          <p:cNvSpPr>
            <a:spLocks noGrp="1"/>
          </p:cNvSpPr>
          <p:nvPr>
            <p:ph type="dt" sz="quarter" idx="1"/>
          </p:nvPr>
        </p:nvSpPr>
        <p:spPr>
          <a:xfrm>
            <a:off x="3889375" y="0"/>
            <a:ext cx="2974975" cy="500063"/>
          </a:xfrm>
          <a:prstGeom prst="rect">
            <a:avLst/>
          </a:prstGeom>
        </p:spPr>
        <p:txBody>
          <a:bodyPr vert="horz" lIns="91440" tIns="45720" rIns="91440" bIns="45720" rtlCol="0"/>
          <a:lstStyle>
            <a:lvl1pPr algn="r">
              <a:defRPr sz="1200"/>
            </a:lvl1pPr>
          </a:lstStyle>
          <a:p>
            <a:fld id="{2B90F73C-9DED-46E2-8B06-BAC8C6D21BCF}" type="datetimeFigureOut">
              <a:rPr lang="en-NZ" smtClean="0"/>
              <a:pPr/>
              <a:t>29/09/2015</a:t>
            </a:fld>
            <a:endParaRPr lang="en-NZ"/>
          </a:p>
        </p:txBody>
      </p:sp>
      <p:sp>
        <p:nvSpPr>
          <p:cNvPr id="4" name="Footer Placeholder 3"/>
          <p:cNvSpPr>
            <a:spLocks noGrp="1"/>
          </p:cNvSpPr>
          <p:nvPr>
            <p:ph type="ftr" sz="quarter" idx="2"/>
          </p:nvPr>
        </p:nvSpPr>
        <p:spPr>
          <a:xfrm>
            <a:off x="0" y="9494838"/>
            <a:ext cx="2974975" cy="500062"/>
          </a:xfrm>
          <a:prstGeom prst="rect">
            <a:avLst/>
          </a:prstGeom>
        </p:spPr>
        <p:txBody>
          <a:bodyPr vert="horz" lIns="91440" tIns="45720" rIns="91440" bIns="45720" rtlCol="0" anchor="b"/>
          <a:lstStyle>
            <a:lvl1pPr algn="l">
              <a:defRPr sz="1200"/>
            </a:lvl1pPr>
          </a:lstStyle>
          <a:p>
            <a:endParaRPr lang="en-NZ"/>
          </a:p>
        </p:txBody>
      </p:sp>
      <p:sp>
        <p:nvSpPr>
          <p:cNvPr id="5" name="Slide Number Placeholder 4"/>
          <p:cNvSpPr>
            <a:spLocks noGrp="1"/>
          </p:cNvSpPr>
          <p:nvPr>
            <p:ph type="sldNum" sz="quarter" idx="3"/>
          </p:nvPr>
        </p:nvSpPr>
        <p:spPr>
          <a:xfrm>
            <a:off x="3889375" y="9494838"/>
            <a:ext cx="2974975" cy="500062"/>
          </a:xfrm>
          <a:prstGeom prst="rect">
            <a:avLst/>
          </a:prstGeom>
        </p:spPr>
        <p:txBody>
          <a:bodyPr vert="horz" lIns="91440" tIns="45720" rIns="91440" bIns="45720" rtlCol="0" anchor="b"/>
          <a:lstStyle>
            <a:lvl1pPr algn="r">
              <a:defRPr sz="1200"/>
            </a:lvl1pPr>
          </a:lstStyle>
          <a:p>
            <a:fld id="{64899AE5-0C44-4D9B-868C-7BEA47B27BE9}" type="slidenum">
              <a:rPr lang="en-NZ" smtClean="0"/>
              <a:pPr/>
              <a:t>‹#›</a:t>
            </a:fld>
            <a:endParaRPr lang="en-NZ"/>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5240" cy="499824"/>
          </a:xfrm>
          <a:prstGeom prst="rect">
            <a:avLst/>
          </a:prstGeom>
        </p:spPr>
        <p:txBody>
          <a:bodyPr vert="horz" lIns="96350" tIns="48175" rIns="96350" bIns="48175" rtlCol="0"/>
          <a:lstStyle>
            <a:lvl1pPr algn="l">
              <a:defRPr sz="1300"/>
            </a:lvl1pPr>
          </a:lstStyle>
          <a:p>
            <a:endParaRPr lang="en-NZ"/>
          </a:p>
        </p:txBody>
      </p:sp>
      <p:sp>
        <p:nvSpPr>
          <p:cNvPr id="3" name="Date Placeholder 2"/>
          <p:cNvSpPr>
            <a:spLocks noGrp="1"/>
          </p:cNvSpPr>
          <p:nvPr>
            <p:ph type="dt" idx="1"/>
          </p:nvPr>
        </p:nvSpPr>
        <p:spPr>
          <a:xfrm>
            <a:off x="3889109" y="0"/>
            <a:ext cx="2975240" cy="499824"/>
          </a:xfrm>
          <a:prstGeom prst="rect">
            <a:avLst/>
          </a:prstGeom>
        </p:spPr>
        <p:txBody>
          <a:bodyPr vert="horz" lIns="96350" tIns="48175" rIns="96350" bIns="48175" rtlCol="0"/>
          <a:lstStyle>
            <a:lvl1pPr algn="r">
              <a:defRPr sz="1300"/>
            </a:lvl1pPr>
          </a:lstStyle>
          <a:p>
            <a:fld id="{CD8A0B5C-4B74-4E77-BC15-36CBD11E03AA}" type="datetimeFigureOut">
              <a:rPr lang="en-NZ" smtClean="0"/>
              <a:pPr/>
              <a:t>29/09/2015</a:t>
            </a:fld>
            <a:endParaRPr lang="en-NZ"/>
          </a:p>
        </p:txBody>
      </p:sp>
      <p:sp>
        <p:nvSpPr>
          <p:cNvPr id="4" name="Slide Image Placeholder 3"/>
          <p:cNvSpPr>
            <a:spLocks noGrp="1" noRot="1" noChangeAspect="1"/>
          </p:cNvSpPr>
          <p:nvPr>
            <p:ph type="sldImg" idx="2"/>
          </p:nvPr>
        </p:nvSpPr>
        <p:spPr>
          <a:xfrm>
            <a:off x="933450" y="749300"/>
            <a:ext cx="4999038" cy="3749675"/>
          </a:xfrm>
          <a:prstGeom prst="rect">
            <a:avLst/>
          </a:prstGeom>
          <a:noFill/>
          <a:ln w="12700">
            <a:solidFill>
              <a:prstClr val="black"/>
            </a:solidFill>
          </a:ln>
        </p:spPr>
        <p:txBody>
          <a:bodyPr vert="horz" lIns="96350" tIns="48175" rIns="96350" bIns="48175" rtlCol="0" anchor="ctr"/>
          <a:lstStyle/>
          <a:p>
            <a:endParaRPr lang="en-NZ"/>
          </a:p>
        </p:txBody>
      </p:sp>
      <p:sp>
        <p:nvSpPr>
          <p:cNvPr id="5" name="Notes Placeholder 4"/>
          <p:cNvSpPr>
            <a:spLocks noGrp="1"/>
          </p:cNvSpPr>
          <p:nvPr>
            <p:ph type="body" sz="quarter" idx="3"/>
          </p:nvPr>
        </p:nvSpPr>
        <p:spPr>
          <a:xfrm>
            <a:off x="686594" y="4748332"/>
            <a:ext cx="5492750" cy="4498420"/>
          </a:xfrm>
          <a:prstGeom prst="rect">
            <a:avLst/>
          </a:prstGeom>
        </p:spPr>
        <p:txBody>
          <a:bodyPr vert="horz" lIns="96350" tIns="48175" rIns="96350" bIns="48175"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6" name="Footer Placeholder 5"/>
          <p:cNvSpPr>
            <a:spLocks noGrp="1"/>
          </p:cNvSpPr>
          <p:nvPr>
            <p:ph type="ftr" sz="quarter" idx="4"/>
          </p:nvPr>
        </p:nvSpPr>
        <p:spPr>
          <a:xfrm>
            <a:off x="0" y="9494929"/>
            <a:ext cx="2975240" cy="499824"/>
          </a:xfrm>
          <a:prstGeom prst="rect">
            <a:avLst/>
          </a:prstGeom>
        </p:spPr>
        <p:txBody>
          <a:bodyPr vert="horz" lIns="96350" tIns="48175" rIns="96350" bIns="48175" rtlCol="0" anchor="b"/>
          <a:lstStyle>
            <a:lvl1pPr algn="l">
              <a:defRPr sz="1300"/>
            </a:lvl1pPr>
          </a:lstStyle>
          <a:p>
            <a:endParaRPr lang="en-NZ"/>
          </a:p>
        </p:txBody>
      </p:sp>
      <p:sp>
        <p:nvSpPr>
          <p:cNvPr id="7" name="Slide Number Placeholder 6"/>
          <p:cNvSpPr>
            <a:spLocks noGrp="1"/>
          </p:cNvSpPr>
          <p:nvPr>
            <p:ph type="sldNum" sz="quarter" idx="5"/>
          </p:nvPr>
        </p:nvSpPr>
        <p:spPr>
          <a:xfrm>
            <a:off x="3889109" y="9494929"/>
            <a:ext cx="2975240" cy="499824"/>
          </a:xfrm>
          <a:prstGeom prst="rect">
            <a:avLst/>
          </a:prstGeom>
        </p:spPr>
        <p:txBody>
          <a:bodyPr vert="horz" lIns="96350" tIns="48175" rIns="96350" bIns="48175" rtlCol="0" anchor="b"/>
          <a:lstStyle>
            <a:lvl1pPr algn="r">
              <a:defRPr sz="1300"/>
            </a:lvl1pPr>
          </a:lstStyle>
          <a:p>
            <a:fld id="{419FDC41-1E99-4CC9-8A8B-01426F12A1E3}" type="slidenum">
              <a:rPr lang="en-NZ" smtClean="0"/>
              <a:pPr/>
              <a:t>‹#›</a:t>
            </a:fld>
            <a:endParaRPr lang="en-NZ"/>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p:cNvSpPr>
          <p:nvPr>
            <p:ph type="sldNum" sz="quarter" idx="5"/>
          </p:nvPr>
        </p:nvSpPr>
        <p:spPr>
          <a:noFill/>
        </p:spPr>
        <p:txBody>
          <a:bodyPr/>
          <a:lstStyle/>
          <a:p>
            <a:fld id="{C4F14EE0-9D97-4AF5-8FAE-7854F6130972}" type="slidenum">
              <a:rPr lang="en-US"/>
              <a:pPr/>
              <a:t>1</a:t>
            </a:fld>
            <a:endParaRPr lang="en-US"/>
          </a:p>
        </p:txBody>
      </p:sp>
      <p:sp>
        <p:nvSpPr>
          <p:cNvPr id="36867" name="Rectangle 2"/>
          <p:cNvSpPr>
            <a:spLocks noGrp="1" noRot="1" noChangeAspect="1" noChangeArrowheads="1" noTextEdit="1"/>
          </p:cNvSpPr>
          <p:nvPr>
            <p:ph type="sldImg"/>
          </p:nvPr>
        </p:nvSpPr>
        <p:spPr>
          <a:ln/>
        </p:spPr>
      </p:sp>
      <p:sp>
        <p:nvSpPr>
          <p:cNvPr id="36868" name="Rectangle 3"/>
          <p:cNvSpPr>
            <a:spLocks noGrp="1"/>
          </p:cNvSpPr>
          <p:nvPr>
            <p:ph type="body" idx="1"/>
          </p:nvPr>
        </p:nvSpPr>
        <p:spPr>
          <a:noFill/>
          <a:ln w="9525"/>
        </p:spPr>
        <p:txBody>
          <a:bodyPr/>
          <a:lstStyle/>
          <a:p>
            <a:pPr eaLnBrk="1" hangingPunct="1"/>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612C106-32AA-4954-8BB3-59987C56383B}" type="slidenum">
              <a:rPr lang="en-US" smtClean="0"/>
              <a:pPr/>
              <a:t>20</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612C106-32AA-4954-8BB3-59987C56383B}" type="slidenum">
              <a:rPr lang="en-US" smtClean="0"/>
              <a:pPr/>
              <a:t>7</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612C106-32AA-4954-8BB3-59987C56383B}" type="slidenum">
              <a:rPr lang="en-US" smtClean="0"/>
              <a:pPr/>
              <a:t>8</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612C106-32AA-4954-8BB3-59987C56383B}" type="slidenum">
              <a:rPr lang="en-US" smtClean="0"/>
              <a:pPr/>
              <a:t>12</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612C106-32AA-4954-8BB3-59987C56383B}" type="slidenum">
              <a:rPr lang="en-US" smtClean="0"/>
              <a:pPr/>
              <a:t>13</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612C106-32AA-4954-8BB3-59987C56383B}" type="slidenum">
              <a:rPr lang="en-US" smtClean="0"/>
              <a:pPr/>
              <a:t>15</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612C106-32AA-4954-8BB3-59987C56383B}" type="slidenum">
              <a:rPr lang="en-US" smtClean="0"/>
              <a:pPr/>
              <a:t>16</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612C106-32AA-4954-8BB3-59987C56383B}" type="slidenum">
              <a:rPr lang="en-US" smtClean="0"/>
              <a:pPr/>
              <a:t>17</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612C106-32AA-4954-8BB3-59987C56383B}" type="slidenum">
              <a:rPr lang="en-US" smtClean="0"/>
              <a:pPr/>
              <a:t>18</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NZ"/>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NZ"/>
          </a:p>
        </p:txBody>
      </p:sp>
      <p:sp>
        <p:nvSpPr>
          <p:cNvPr id="4" name="Date Placeholder 3"/>
          <p:cNvSpPr>
            <a:spLocks noGrp="1"/>
          </p:cNvSpPr>
          <p:nvPr>
            <p:ph type="dt" sz="half" idx="10"/>
          </p:nvPr>
        </p:nvSpPr>
        <p:spPr/>
        <p:txBody>
          <a:bodyPr/>
          <a:lstStyle/>
          <a:p>
            <a:fld id="{789F1C71-D147-4A96-9E04-20254BD1BE89}" type="datetime1">
              <a:rPr lang="en-NZ" smtClean="0"/>
              <a:pPr/>
              <a:t>29/09/2015</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6A38B024-8453-4752-B241-A49543124642}" type="slidenum">
              <a:rPr lang="en-NZ" smtClean="0"/>
              <a:pPr/>
              <a:t>‹#›</a:t>
            </a:fld>
            <a:endParaRPr lang="en-NZ"/>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NZ"/>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4" name="Date Placeholder 3"/>
          <p:cNvSpPr>
            <a:spLocks noGrp="1"/>
          </p:cNvSpPr>
          <p:nvPr>
            <p:ph type="dt" sz="half" idx="10"/>
          </p:nvPr>
        </p:nvSpPr>
        <p:spPr/>
        <p:txBody>
          <a:bodyPr/>
          <a:lstStyle/>
          <a:p>
            <a:fld id="{3DBAF220-940D-4120-9349-310932E4FA9C}" type="datetime1">
              <a:rPr lang="en-NZ" smtClean="0"/>
              <a:pPr/>
              <a:t>29/09/2015</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6A38B024-8453-4752-B241-A49543124642}" type="slidenum">
              <a:rPr lang="en-NZ" smtClean="0"/>
              <a:pPr/>
              <a:t>‹#›</a:t>
            </a:fld>
            <a:endParaRPr lang="en-NZ"/>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NZ"/>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4" name="Date Placeholder 3"/>
          <p:cNvSpPr>
            <a:spLocks noGrp="1"/>
          </p:cNvSpPr>
          <p:nvPr>
            <p:ph type="dt" sz="half" idx="10"/>
          </p:nvPr>
        </p:nvSpPr>
        <p:spPr/>
        <p:txBody>
          <a:bodyPr/>
          <a:lstStyle/>
          <a:p>
            <a:fld id="{253B1F5C-B30B-49AB-BFF6-378A45FC2845}" type="datetime1">
              <a:rPr lang="en-NZ" smtClean="0"/>
              <a:pPr/>
              <a:t>29/09/2015</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6A38B024-8453-4752-B241-A49543124642}" type="slidenum">
              <a:rPr lang="en-NZ" smtClean="0"/>
              <a:pPr/>
              <a:t>‹#›</a:t>
            </a:fld>
            <a:endParaRPr lang="en-NZ"/>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NZ"/>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4" name="Date Placeholder 3"/>
          <p:cNvSpPr>
            <a:spLocks noGrp="1"/>
          </p:cNvSpPr>
          <p:nvPr>
            <p:ph type="dt" sz="half" idx="10"/>
          </p:nvPr>
        </p:nvSpPr>
        <p:spPr/>
        <p:txBody>
          <a:bodyPr/>
          <a:lstStyle/>
          <a:p>
            <a:fld id="{27899042-58B3-43BC-A0E8-B3088323E5EB}" type="datetime1">
              <a:rPr lang="en-NZ" smtClean="0"/>
              <a:pPr/>
              <a:t>29/09/2015</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6A38B024-8453-4752-B241-A49543124642}" type="slidenum">
              <a:rPr lang="en-NZ" smtClean="0"/>
              <a:pPr/>
              <a:t>‹#›</a:t>
            </a:fld>
            <a:endParaRPr lang="en-NZ"/>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NZ"/>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8076E74-BDB0-4ADE-861A-07F6DE0E2A67}" type="datetime1">
              <a:rPr lang="en-NZ" smtClean="0"/>
              <a:pPr/>
              <a:t>29/09/2015</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6A38B024-8453-4752-B241-A49543124642}" type="slidenum">
              <a:rPr lang="en-NZ" smtClean="0"/>
              <a:pPr/>
              <a:t>‹#›</a:t>
            </a:fld>
            <a:endParaRPr lang="en-NZ"/>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NZ"/>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5" name="Date Placeholder 4"/>
          <p:cNvSpPr>
            <a:spLocks noGrp="1"/>
          </p:cNvSpPr>
          <p:nvPr>
            <p:ph type="dt" sz="half" idx="10"/>
          </p:nvPr>
        </p:nvSpPr>
        <p:spPr/>
        <p:txBody>
          <a:bodyPr/>
          <a:lstStyle/>
          <a:p>
            <a:fld id="{C119DA83-CC8B-407D-8E0F-972D4B5C54ED}" type="datetime1">
              <a:rPr lang="en-NZ" smtClean="0"/>
              <a:pPr/>
              <a:t>29/09/2015</a:t>
            </a:fld>
            <a:endParaRPr lang="en-NZ"/>
          </a:p>
        </p:txBody>
      </p:sp>
      <p:sp>
        <p:nvSpPr>
          <p:cNvPr id="6" name="Footer Placeholder 5"/>
          <p:cNvSpPr>
            <a:spLocks noGrp="1"/>
          </p:cNvSpPr>
          <p:nvPr>
            <p:ph type="ftr" sz="quarter" idx="11"/>
          </p:nvPr>
        </p:nvSpPr>
        <p:spPr/>
        <p:txBody>
          <a:bodyPr/>
          <a:lstStyle/>
          <a:p>
            <a:endParaRPr lang="en-NZ"/>
          </a:p>
        </p:txBody>
      </p:sp>
      <p:sp>
        <p:nvSpPr>
          <p:cNvPr id="7" name="Slide Number Placeholder 6"/>
          <p:cNvSpPr>
            <a:spLocks noGrp="1"/>
          </p:cNvSpPr>
          <p:nvPr>
            <p:ph type="sldNum" sz="quarter" idx="12"/>
          </p:nvPr>
        </p:nvSpPr>
        <p:spPr/>
        <p:txBody>
          <a:bodyPr/>
          <a:lstStyle/>
          <a:p>
            <a:fld id="{6A38B024-8453-4752-B241-A49543124642}" type="slidenum">
              <a:rPr lang="en-NZ" smtClean="0"/>
              <a:pPr/>
              <a:t>‹#›</a:t>
            </a:fld>
            <a:endParaRPr lang="en-NZ"/>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NZ"/>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7" name="Date Placeholder 6"/>
          <p:cNvSpPr>
            <a:spLocks noGrp="1"/>
          </p:cNvSpPr>
          <p:nvPr>
            <p:ph type="dt" sz="half" idx="10"/>
          </p:nvPr>
        </p:nvSpPr>
        <p:spPr/>
        <p:txBody>
          <a:bodyPr/>
          <a:lstStyle/>
          <a:p>
            <a:fld id="{5C747A04-62CB-470D-A03A-88585BE2B4CD}" type="datetime1">
              <a:rPr lang="en-NZ" smtClean="0"/>
              <a:pPr/>
              <a:t>29/09/2015</a:t>
            </a:fld>
            <a:endParaRPr lang="en-NZ"/>
          </a:p>
        </p:txBody>
      </p:sp>
      <p:sp>
        <p:nvSpPr>
          <p:cNvPr id="8" name="Footer Placeholder 7"/>
          <p:cNvSpPr>
            <a:spLocks noGrp="1"/>
          </p:cNvSpPr>
          <p:nvPr>
            <p:ph type="ftr" sz="quarter" idx="11"/>
          </p:nvPr>
        </p:nvSpPr>
        <p:spPr/>
        <p:txBody>
          <a:bodyPr/>
          <a:lstStyle/>
          <a:p>
            <a:endParaRPr lang="en-NZ"/>
          </a:p>
        </p:txBody>
      </p:sp>
      <p:sp>
        <p:nvSpPr>
          <p:cNvPr id="9" name="Slide Number Placeholder 8"/>
          <p:cNvSpPr>
            <a:spLocks noGrp="1"/>
          </p:cNvSpPr>
          <p:nvPr>
            <p:ph type="sldNum" sz="quarter" idx="12"/>
          </p:nvPr>
        </p:nvSpPr>
        <p:spPr/>
        <p:txBody>
          <a:bodyPr/>
          <a:lstStyle/>
          <a:p>
            <a:fld id="{6A38B024-8453-4752-B241-A49543124642}" type="slidenum">
              <a:rPr lang="en-NZ" smtClean="0"/>
              <a:pPr/>
              <a:t>‹#›</a:t>
            </a:fld>
            <a:endParaRPr lang="en-NZ"/>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NZ"/>
          </a:p>
        </p:txBody>
      </p:sp>
      <p:sp>
        <p:nvSpPr>
          <p:cNvPr id="3" name="Date Placeholder 2"/>
          <p:cNvSpPr>
            <a:spLocks noGrp="1"/>
          </p:cNvSpPr>
          <p:nvPr>
            <p:ph type="dt" sz="half" idx="10"/>
          </p:nvPr>
        </p:nvSpPr>
        <p:spPr/>
        <p:txBody>
          <a:bodyPr/>
          <a:lstStyle/>
          <a:p>
            <a:fld id="{E05E1A01-F172-49FC-903C-E568D0DD03C1}" type="datetime1">
              <a:rPr lang="en-NZ" smtClean="0"/>
              <a:pPr/>
              <a:t>29/09/2015</a:t>
            </a:fld>
            <a:endParaRPr lang="en-NZ"/>
          </a:p>
        </p:txBody>
      </p:sp>
      <p:sp>
        <p:nvSpPr>
          <p:cNvPr id="4" name="Footer Placeholder 3"/>
          <p:cNvSpPr>
            <a:spLocks noGrp="1"/>
          </p:cNvSpPr>
          <p:nvPr>
            <p:ph type="ftr" sz="quarter" idx="11"/>
          </p:nvPr>
        </p:nvSpPr>
        <p:spPr/>
        <p:txBody>
          <a:bodyPr/>
          <a:lstStyle/>
          <a:p>
            <a:endParaRPr lang="en-NZ"/>
          </a:p>
        </p:txBody>
      </p:sp>
      <p:sp>
        <p:nvSpPr>
          <p:cNvPr id="5" name="Slide Number Placeholder 4"/>
          <p:cNvSpPr>
            <a:spLocks noGrp="1"/>
          </p:cNvSpPr>
          <p:nvPr>
            <p:ph type="sldNum" sz="quarter" idx="12"/>
          </p:nvPr>
        </p:nvSpPr>
        <p:spPr/>
        <p:txBody>
          <a:bodyPr/>
          <a:lstStyle/>
          <a:p>
            <a:fld id="{6A38B024-8453-4752-B241-A49543124642}" type="slidenum">
              <a:rPr lang="en-NZ" smtClean="0"/>
              <a:pPr/>
              <a:t>‹#›</a:t>
            </a:fld>
            <a:endParaRPr lang="en-NZ"/>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FA16E02-CCEE-4403-8E42-85CD356CB374}" type="datetime1">
              <a:rPr lang="en-NZ" smtClean="0"/>
              <a:pPr/>
              <a:t>29/09/2015</a:t>
            </a:fld>
            <a:endParaRPr lang="en-NZ"/>
          </a:p>
        </p:txBody>
      </p:sp>
      <p:sp>
        <p:nvSpPr>
          <p:cNvPr id="3" name="Footer Placeholder 2"/>
          <p:cNvSpPr>
            <a:spLocks noGrp="1"/>
          </p:cNvSpPr>
          <p:nvPr>
            <p:ph type="ftr" sz="quarter" idx="11"/>
          </p:nvPr>
        </p:nvSpPr>
        <p:spPr/>
        <p:txBody>
          <a:bodyPr/>
          <a:lstStyle/>
          <a:p>
            <a:endParaRPr lang="en-NZ"/>
          </a:p>
        </p:txBody>
      </p:sp>
      <p:sp>
        <p:nvSpPr>
          <p:cNvPr id="4" name="Slide Number Placeholder 3"/>
          <p:cNvSpPr>
            <a:spLocks noGrp="1"/>
          </p:cNvSpPr>
          <p:nvPr>
            <p:ph type="sldNum" sz="quarter" idx="12"/>
          </p:nvPr>
        </p:nvSpPr>
        <p:spPr/>
        <p:txBody>
          <a:bodyPr/>
          <a:lstStyle/>
          <a:p>
            <a:fld id="{6A38B024-8453-4752-B241-A49543124642}" type="slidenum">
              <a:rPr lang="en-NZ" smtClean="0"/>
              <a:pPr/>
              <a:t>‹#›</a:t>
            </a:fld>
            <a:endParaRPr lang="en-NZ"/>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NZ"/>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44EBF5B-D3E3-4BF2-A2E1-72C16A8F0837}" type="datetime1">
              <a:rPr lang="en-NZ" smtClean="0"/>
              <a:pPr/>
              <a:t>29/09/2015</a:t>
            </a:fld>
            <a:endParaRPr lang="en-NZ"/>
          </a:p>
        </p:txBody>
      </p:sp>
      <p:sp>
        <p:nvSpPr>
          <p:cNvPr id="6" name="Footer Placeholder 5"/>
          <p:cNvSpPr>
            <a:spLocks noGrp="1"/>
          </p:cNvSpPr>
          <p:nvPr>
            <p:ph type="ftr" sz="quarter" idx="11"/>
          </p:nvPr>
        </p:nvSpPr>
        <p:spPr/>
        <p:txBody>
          <a:bodyPr/>
          <a:lstStyle/>
          <a:p>
            <a:endParaRPr lang="en-NZ"/>
          </a:p>
        </p:txBody>
      </p:sp>
      <p:sp>
        <p:nvSpPr>
          <p:cNvPr id="7" name="Slide Number Placeholder 6"/>
          <p:cNvSpPr>
            <a:spLocks noGrp="1"/>
          </p:cNvSpPr>
          <p:nvPr>
            <p:ph type="sldNum" sz="quarter" idx="12"/>
          </p:nvPr>
        </p:nvSpPr>
        <p:spPr/>
        <p:txBody>
          <a:bodyPr/>
          <a:lstStyle/>
          <a:p>
            <a:fld id="{6A38B024-8453-4752-B241-A49543124642}" type="slidenum">
              <a:rPr lang="en-NZ" smtClean="0"/>
              <a:pPr/>
              <a:t>‹#›</a:t>
            </a:fld>
            <a:endParaRPr lang="en-NZ"/>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NZ"/>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NZ"/>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F70ED36-360B-49FC-B642-B82818FC63F5}" type="datetime1">
              <a:rPr lang="en-NZ" smtClean="0"/>
              <a:pPr/>
              <a:t>29/09/2015</a:t>
            </a:fld>
            <a:endParaRPr lang="en-NZ"/>
          </a:p>
        </p:txBody>
      </p:sp>
      <p:sp>
        <p:nvSpPr>
          <p:cNvPr id="6" name="Footer Placeholder 5"/>
          <p:cNvSpPr>
            <a:spLocks noGrp="1"/>
          </p:cNvSpPr>
          <p:nvPr>
            <p:ph type="ftr" sz="quarter" idx="11"/>
          </p:nvPr>
        </p:nvSpPr>
        <p:spPr/>
        <p:txBody>
          <a:bodyPr/>
          <a:lstStyle/>
          <a:p>
            <a:endParaRPr lang="en-NZ"/>
          </a:p>
        </p:txBody>
      </p:sp>
      <p:sp>
        <p:nvSpPr>
          <p:cNvPr id="7" name="Slide Number Placeholder 6"/>
          <p:cNvSpPr>
            <a:spLocks noGrp="1"/>
          </p:cNvSpPr>
          <p:nvPr>
            <p:ph type="sldNum" sz="quarter" idx="12"/>
          </p:nvPr>
        </p:nvSpPr>
        <p:spPr/>
        <p:txBody>
          <a:bodyPr/>
          <a:lstStyle/>
          <a:p>
            <a:fld id="{6A38B024-8453-4752-B241-A49543124642}" type="slidenum">
              <a:rPr lang="en-NZ" smtClean="0"/>
              <a:pPr/>
              <a:t>‹#›</a:t>
            </a:fld>
            <a:endParaRPr lang="en-NZ"/>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NZ"/>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A34CEE8-6328-4BE2-A6AB-52A19CD61810}" type="datetime1">
              <a:rPr lang="en-NZ" smtClean="0"/>
              <a:pPr/>
              <a:t>29/09/2015</a:t>
            </a:fld>
            <a:endParaRPr lang="en-NZ"/>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NZ"/>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A38B024-8453-4752-B241-A49543124642}" type="slidenum">
              <a:rPr lang="en-NZ" smtClean="0"/>
              <a:pPr/>
              <a:t>‹#›</a:t>
            </a:fld>
            <a:endParaRPr lang="en-NZ"/>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1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1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s/_rels/slide1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1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video" Target="file:///C:\Users\Phillip\Videos\My%20Videos\FROSTY_MAN_AND_THE_BMX_KID_-_Extended_Version_HD.mp4"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41.jpeg"/></Relationships>
</file>

<file path=ppt/slides/_rels/slide2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2.xml"/><Relationship Id="rId4" Type="http://schemas.openxmlformats.org/officeDocument/2006/relationships/image" Target="../media/image48.jpeg"/></Relationships>
</file>

<file path=ppt/slides/_rels/slide2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hyperlink" Target="http://upload.wikimedia.org/wikipedia/en/8/87/SlashandburninBrazil.jpg" TargetMode="Externa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53.gif"/><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png"/><Relationship Id="rId1" Type="http://schemas.openxmlformats.org/officeDocument/2006/relationships/slideLayout" Target="../slideLayouts/slideLayout2.xml"/><Relationship Id="rId4" Type="http://schemas.openxmlformats.org/officeDocument/2006/relationships/image" Target="../media/image58.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61.jpeg"/><Relationship Id="rId7" Type="http://schemas.openxmlformats.org/officeDocument/2006/relationships/image" Target="../media/image65.jpeg"/><Relationship Id="rId2" Type="http://schemas.openxmlformats.org/officeDocument/2006/relationships/image" Target="../media/image60.jpeg"/><Relationship Id="rId1" Type="http://schemas.openxmlformats.org/officeDocument/2006/relationships/slideLayout" Target="../slideLayouts/slideLayout7.xml"/><Relationship Id="rId6" Type="http://schemas.openxmlformats.org/officeDocument/2006/relationships/image" Target="../media/image64.jpeg"/><Relationship Id="rId5" Type="http://schemas.openxmlformats.org/officeDocument/2006/relationships/image" Target="../media/image63.jpeg"/><Relationship Id="rId4" Type="http://schemas.openxmlformats.org/officeDocument/2006/relationships/image" Target="../media/image62.jpeg"/></Relationships>
</file>

<file path=ppt/slides/_rels/slide4.xml.rels><?xml version="1.0" encoding="UTF-8" standalone="yes"?>
<Relationships xmlns="http://schemas.openxmlformats.org/package/2006/relationships"><Relationship Id="rId3" Type="http://schemas.openxmlformats.org/officeDocument/2006/relationships/image" Target="../media/image5.wmf"/><Relationship Id="rId2" Type="http://schemas.openxmlformats.org/officeDocument/2006/relationships/image" Target="../media/image4.wmf"/><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video" Target="file:///C:\Users\Phillip\Videos\RealPlayer%20Downloads\Messin%20With%20the%20System%20Song%20Pete%20James.mp4" TargetMode="Externa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6" Type="http://schemas.openxmlformats.org/officeDocument/2006/relationships/hyperlink" Target="http://en.wikipedia.org/w/index.php?title=Stewart_Island_Bush_Wren&amp;action=edit&amp;redlink=1" TargetMode="External"/><Relationship Id="rId21" Type="http://schemas.openxmlformats.org/officeDocument/2006/relationships/hyperlink" Target="http://en.wikipedia.org/wiki/New_Zealand_Little_Bittern" TargetMode="External"/><Relationship Id="rId42" Type="http://schemas.openxmlformats.org/officeDocument/2006/relationships/hyperlink" Target="http://en.wikipedia.org/w/index.php?title=Grant-Mackie's_Wren&amp;action=edit&amp;redlink=1" TargetMode="External"/><Relationship Id="rId47" Type="http://schemas.openxmlformats.org/officeDocument/2006/relationships/hyperlink" Target="http://en.wikipedia.org/wiki/New_Zealand_Raven" TargetMode="External"/><Relationship Id="rId63" Type="http://schemas.openxmlformats.org/officeDocument/2006/relationships/hyperlink" Target="http://en.wikipedia.org/wiki/Mappin's_Moa" TargetMode="External"/><Relationship Id="rId68" Type="http://schemas.openxmlformats.org/officeDocument/2006/relationships/hyperlink" Target="http://en.wikipedia.org/wiki/Giant_Moa" TargetMode="External"/><Relationship Id="rId84" Type="http://schemas.openxmlformats.org/officeDocument/2006/relationships/hyperlink" Target="http://en.wikipedia.org/wiki/Moanasaurus" TargetMode="External"/><Relationship Id="rId89" Type="http://schemas.openxmlformats.org/officeDocument/2006/relationships/hyperlink" Target="http://en.wikipedia.org/wiki/Prognathodon" TargetMode="External"/><Relationship Id="rId7" Type="http://schemas.openxmlformats.org/officeDocument/2006/relationships/hyperlink" Target="http://en.wikipedia.org/wiki/Theria" TargetMode="External"/><Relationship Id="rId71" Type="http://schemas.openxmlformats.org/officeDocument/2006/relationships/hyperlink" Target="http://en.wikipedia.org/wiki/Ankylosaur" TargetMode="External"/><Relationship Id="rId92" Type="http://schemas.openxmlformats.org/officeDocument/2006/relationships/hyperlink" Target="http://en.wikipedia.org/w/index.php?title=Waitomo_frog&amp;action=edit&amp;redlink=1" TargetMode="External"/><Relationship Id="rId2" Type="http://schemas.openxmlformats.org/officeDocument/2006/relationships/hyperlink" Target="http://en.wikipedia.org/wiki/Greater_Short-tailed_Bat" TargetMode="External"/><Relationship Id="rId16" Type="http://schemas.openxmlformats.org/officeDocument/2006/relationships/hyperlink" Target="http://en.wikipedia.org/wiki/Kokako" TargetMode="External"/><Relationship Id="rId29" Type="http://schemas.openxmlformats.org/officeDocument/2006/relationships/hyperlink" Target="http://en.wikipedia.org/wiki/Chatham_Islands_Penguin" TargetMode="External"/><Relationship Id="rId11" Type="http://schemas.openxmlformats.org/officeDocument/2006/relationships/hyperlink" Target="http://en.wikipedia.org/wiki/Dieffenbach's_Rail" TargetMode="External"/><Relationship Id="rId24" Type="http://schemas.openxmlformats.org/officeDocument/2006/relationships/hyperlink" Target="http://en.wikipedia.org/w/index.php?title=South_Island_Bush_Wren&amp;action=edit&amp;redlink=1" TargetMode="External"/><Relationship Id="rId32" Type="http://schemas.openxmlformats.org/officeDocument/2006/relationships/hyperlink" Target="http://en.wikipedia.org/wiki/Haast's_Eagle" TargetMode="External"/><Relationship Id="rId37" Type="http://schemas.openxmlformats.org/officeDocument/2006/relationships/hyperlink" Target="http://en.wikipedia.org/wiki/Snipe-rail" TargetMode="External"/><Relationship Id="rId40" Type="http://schemas.openxmlformats.org/officeDocument/2006/relationships/hyperlink" Target="http://en.wikipedia.org/w/index.php?title=Giant_Chatham_Island_Snipe&amp;action=edit&amp;redlink=1" TargetMode="External"/><Relationship Id="rId45" Type="http://schemas.openxmlformats.org/officeDocument/2006/relationships/hyperlink" Target="http://en.wikipedia.org/wiki/Long-billed_Wren_(New_Zealand)" TargetMode="External"/><Relationship Id="rId53" Type="http://schemas.openxmlformats.org/officeDocument/2006/relationships/hyperlink" Target="http://en.wikipedia.org/wiki/Finsch's_Duck" TargetMode="External"/><Relationship Id="rId58" Type="http://schemas.openxmlformats.org/officeDocument/2006/relationships/hyperlink" Target="http://en.wikipedia.org/wiki/Moa" TargetMode="External"/><Relationship Id="rId66" Type="http://schemas.openxmlformats.org/officeDocument/2006/relationships/hyperlink" Target="http://en.wikipedia.org/wiki/Eastern_Moa" TargetMode="External"/><Relationship Id="rId74" Type="http://schemas.openxmlformats.org/officeDocument/2006/relationships/hyperlink" Target="http://en.wikipedia.org/wiki/Late_Jurassic" TargetMode="External"/><Relationship Id="rId79" Type="http://schemas.openxmlformats.org/officeDocument/2006/relationships/hyperlink" Target="http://en.wikipedia.org/w/index.php?title=Northland_Skink&amp;action=edit&amp;redlink=1" TargetMode="External"/><Relationship Id="rId87" Type="http://schemas.openxmlformats.org/officeDocument/2006/relationships/hyperlink" Target="http://en.wikipedia.org/wiki/Triassic" TargetMode="External"/><Relationship Id="rId102" Type="http://schemas.openxmlformats.org/officeDocument/2006/relationships/hyperlink" Target="http://en.wikipedia.org/wiki/Placostylus_ambagiosus_priscus" TargetMode="External"/><Relationship Id="rId5" Type="http://schemas.openxmlformats.org/officeDocument/2006/relationships/hyperlink" Target="http://en.wikipedia.org/wiki/Oligocene" TargetMode="External"/><Relationship Id="rId61" Type="http://schemas.openxmlformats.org/officeDocument/2006/relationships/hyperlink" Target="http://en.wikipedia.org/wiki/Heavy-footed_Moa" TargetMode="External"/><Relationship Id="rId82" Type="http://schemas.openxmlformats.org/officeDocument/2006/relationships/hyperlink" Target="http://en.wikipedia.org/wiki/Titanosaur" TargetMode="External"/><Relationship Id="rId90" Type="http://schemas.openxmlformats.org/officeDocument/2006/relationships/hyperlink" Target="http://en.wikipedia.org/w/index.php?title=Aurora_frog&amp;action=edit&amp;redlink=1" TargetMode="External"/><Relationship Id="rId95" Type="http://schemas.openxmlformats.org/officeDocument/2006/relationships/hyperlink" Target="http://en.wikipedia.org/wiki/New_Zealand_grayling" TargetMode="External"/><Relationship Id="rId19" Type="http://schemas.openxmlformats.org/officeDocument/2006/relationships/hyperlink" Target="http://en.wikipedia.org/wiki/North_Island_Piopio" TargetMode="External"/><Relationship Id="rId14" Type="http://schemas.openxmlformats.org/officeDocument/2006/relationships/hyperlink" Target="http://en.wikipedia.org/wiki/New_Zealand_Quail" TargetMode="External"/><Relationship Id="rId22" Type="http://schemas.openxmlformats.org/officeDocument/2006/relationships/hyperlink" Target="http://en.wikipedia.org/wiki/Stephens_Island_Wren" TargetMode="External"/><Relationship Id="rId27" Type="http://schemas.openxmlformats.org/officeDocument/2006/relationships/hyperlink" Target="http://en.wikipedia.org/wiki/Chatham_Islands_Fernbird" TargetMode="External"/><Relationship Id="rId30" Type="http://schemas.openxmlformats.org/officeDocument/2006/relationships/hyperlink" Target="http://en.wikipedia.org/wiki/Adzebill" TargetMode="External"/><Relationship Id="rId35" Type="http://schemas.openxmlformats.org/officeDocument/2006/relationships/hyperlink" Target="http://en.wikipedia.org/wiki/Hodgen's_Waterhen" TargetMode="External"/><Relationship Id="rId43" Type="http://schemas.openxmlformats.org/officeDocument/2006/relationships/hyperlink" Target="http://en.wikipedia.org/w/index.php?title=Yaldwyn's_Wren&amp;action=edit&amp;redlink=1" TargetMode="External"/><Relationship Id="rId48" Type="http://schemas.openxmlformats.org/officeDocument/2006/relationships/hyperlink" Target="http://en.wikipedia.org/wiki/New_Zealand_Musk_Duck" TargetMode="External"/><Relationship Id="rId56" Type="http://schemas.openxmlformats.org/officeDocument/2006/relationships/hyperlink" Target="http://en.wikipedia.org/wiki/Scarlett's_Shearwater" TargetMode="External"/><Relationship Id="rId64" Type="http://schemas.openxmlformats.org/officeDocument/2006/relationships/hyperlink" Target="http://en.wikipedia.org/wiki/Stout-legged_Moa" TargetMode="External"/><Relationship Id="rId69" Type="http://schemas.openxmlformats.org/officeDocument/2006/relationships/hyperlink" Target="http://en.wikipedia.org/wiki/Waitaha_penguin" TargetMode="External"/><Relationship Id="rId77" Type="http://schemas.openxmlformats.org/officeDocument/2006/relationships/hyperlink" Target="http://en.wikipedia.org/wiki/Kawekaweau" TargetMode="External"/><Relationship Id="rId100" Type="http://schemas.openxmlformats.org/officeDocument/2006/relationships/hyperlink" Target="http://en.wikipedia.org/wiki/Placostylus_ambagiosus_hinemoa" TargetMode="External"/><Relationship Id="rId8" Type="http://schemas.openxmlformats.org/officeDocument/2006/relationships/hyperlink" Target="http://en.wikipedia.org/wiki/Australosphenida" TargetMode="External"/><Relationship Id="rId51" Type="http://schemas.openxmlformats.org/officeDocument/2006/relationships/hyperlink" Target="http://en.wikipedia.org/wiki/New_Zealand_Pink-eared_Duck" TargetMode="External"/><Relationship Id="rId72" Type="http://schemas.openxmlformats.org/officeDocument/2006/relationships/hyperlink" Target="http://en.wikipedia.org/wiki/Cretaceous" TargetMode="External"/><Relationship Id="rId80" Type="http://schemas.openxmlformats.org/officeDocument/2006/relationships/hyperlink" Target="http://en.wikipedia.org/wiki/Holocene" TargetMode="External"/><Relationship Id="rId85" Type="http://schemas.openxmlformats.org/officeDocument/2006/relationships/hyperlink" Target="http://en.wikipedia.org/wiki/Late_Cretaceous" TargetMode="External"/><Relationship Id="rId93" Type="http://schemas.openxmlformats.org/officeDocument/2006/relationships/hyperlink" Target="http://en.wikipedia.org/wiki/Stereospondyl" TargetMode="External"/><Relationship Id="rId98" Type="http://schemas.openxmlformats.org/officeDocument/2006/relationships/hyperlink" Target="http://en.wikipedia.org/wiki/Mecodema_punctellum" TargetMode="External"/><Relationship Id="rId3" Type="http://schemas.openxmlformats.org/officeDocument/2006/relationships/hyperlink" Target="http://en.wikipedia.org/wiki/Waipatia_maerewhenua" TargetMode="External"/><Relationship Id="rId12" Type="http://schemas.openxmlformats.org/officeDocument/2006/relationships/hyperlink" Target="http://en.wikipedia.org/wiki/South_Island_Snipe" TargetMode="External"/><Relationship Id="rId17" Type="http://schemas.openxmlformats.org/officeDocument/2006/relationships/hyperlink" Target="http://en.wikipedia.org/wiki/Huia" TargetMode="External"/><Relationship Id="rId25" Type="http://schemas.openxmlformats.org/officeDocument/2006/relationships/hyperlink" Target="http://en.wikipedia.org/w/index.php?title=North_Island_Bush_Wren&amp;action=edit&amp;redlink=1" TargetMode="External"/><Relationship Id="rId33" Type="http://schemas.openxmlformats.org/officeDocument/2006/relationships/hyperlink" Target="http://en.wikipedia.org/wiki/Giant_Chatham_Island_Rail" TargetMode="External"/><Relationship Id="rId38" Type="http://schemas.openxmlformats.org/officeDocument/2006/relationships/hyperlink" Target="http://en.wikipedia.org/w/index.php?title=Chatham_Islands_Coot&amp;action=edit&amp;redlink=1" TargetMode="External"/><Relationship Id="rId46" Type="http://schemas.openxmlformats.org/officeDocument/2006/relationships/hyperlink" Target="http://en.wikipedia.org/wiki/Chatham_Islands_Raven" TargetMode="External"/><Relationship Id="rId59" Type="http://schemas.openxmlformats.org/officeDocument/2006/relationships/hyperlink" Target="http://en.wikipedia.org/wiki/Anomalopteryx" TargetMode="External"/><Relationship Id="rId67" Type="http://schemas.openxmlformats.org/officeDocument/2006/relationships/hyperlink" Target="http://en.wikipedia.org/wiki/North_Island_Giant_Moa" TargetMode="External"/><Relationship Id="rId103" Type="http://schemas.openxmlformats.org/officeDocument/2006/relationships/hyperlink" Target="http://en.wikipedia.org/wiki/Placostylus_ambagiosus_spiritus" TargetMode="External"/><Relationship Id="rId20" Type="http://schemas.openxmlformats.org/officeDocument/2006/relationships/hyperlink" Target="http://en.wikipedia.org/w/index.php?title=Chatham_Islands_Bellbird&amp;action=edit&amp;redlink=1" TargetMode="External"/><Relationship Id="rId41" Type="http://schemas.openxmlformats.org/officeDocument/2006/relationships/hyperlink" Target="http://en.wikipedia.org/wiki/New_Zealand_Owlet-nightjar" TargetMode="External"/><Relationship Id="rId54" Type="http://schemas.openxmlformats.org/officeDocument/2006/relationships/hyperlink" Target="http://en.wikipedia.org/wiki/Cnemiornis" TargetMode="External"/><Relationship Id="rId62" Type="http://schemas.openxmlformats.org/officeDocument/2006/relationships/hyperlink" Target="http://en.wikipedia.org/wiki/Crested_Moa" TargetMode="External"/><Relationship Id="rId70" Type="http://schemas.openxmlformats.org/officeDocument/2006/relationships/hyperlink" Target="http://en.wikipedia.org/wiki/List_of_extinct_animals_of_New_Zealand" TargetMode="External"/><Relationship Id="rId75" Type="http://schemas.openxmlformats.org/officeDocument/2006/relationships/hyperlink" Target="http://en.wikipedia.org/wiki/Hypsilophodont" TargetMode="External"/><Relationship Id="rId83" Type="http://schemas.openxmlformats.org/officeDocument/2006/relationships/hyperlink" Target="http://en.wikipedia.org/wiki/Mauisaurus" TargetMode="External"/><Relationship Id="rId88" Type="http://schemas.openxmlformats.org/officeDocument/2006/relationships/hyperlink" Target="http://en.wikipedia.org/wiki/Kaiwhekea" TargetMode="External"/><Relationship Id="rId91" Type="http://schemas.openxmlformats.org/officeDocument/2006/relationships/hyperlink" Target="http://en.wikipedia.org/w/index.php?title=Markham's_frog&amp;action=edit&amp;redlink=1" TargetMode="External"/><Relationship Id="rId96" Type="http://schemas.openxmlformats.org/officeDocument/2006/relationships/hyperlink" Target="http://en.wikipedia.org/wiki/New_Zealand_white_shark" TargetMode="External"/><Relationship Id="rId1" Type="http://schemas.openxmlformats.org/officeDocument/2006/relationships/slideLayout" Target="../slideLayouts/slideLayout2.xml"/><Relationship Id="rId6" Type="http://schemas.openxmlformats.org/officeDocument/2006/relationships/hyperlink" Target="http://en.wikipedia.org/wiki/SB_mammal" TargetMode="External"/><Relationship Id="rId15" Type="http://schemas.openxmlformats.org/officeDocument/2006/relationships/hyperlink" Target="http://en.wikipedia.org/wiki/North_Island_Takahe" TargetMode="External"/><Relationship Id="rId23" Type="http://schemas.openxmlformats.org/officeDocument/2006/relationships/hyperlink" Target="http://en.wikipedia.org/wiki/Bush_Wren" TargetMode="External"/><Relationship Id="rId28" Type="http://schemas.openxmlformats.org/officeDocument/2006/relationships/hyperlink" Target="http://en.wikipedia.org/wiki/Laughing_Owl" TargetMode="External"/><Relationship Id="rId36" Type="http://schemas.openxmlformats.org/officeDocument/2006/relationships/hyperlink" Target="http://en.wikipedia.org/wiki/Hodgen's_Rail" TargetMode="External"/><Relationship Id="rId49" Type="http://schemas.openxmlformats.org/officeDocument/2006/relationships/hyperlink" Target="http://en.wikipedia.org/wiki/De_Lautour's_Duck" TargetMode="External"/><Relationship Id="rId57" Type="http://schemas.openxmlformats.org/officeDocument/2006/relationships/hyperlink" Target="http://en.wikipedia.org/wiki/Before_Present" TargetMode="External"/><Relationship Id="rId10" Type="http://schemas.openxmlformats.org/officeDocument/2006/relationships/hyperlink" Target="http://en.wikipedia.org/wiki/Chatham_Islands_Rail" TargetMode="External"/><Relationship Id="rId31" Type="http://schemas.openxmlformats.org/officeDocument/2006/relationships/hyperlink" Target="http://en.wikipedia.org/wiki/Eyles'_Harrier" TargetMode="External"/><Relationship Id="rId44" Type="http://schemas.openxmlformats.org/officeDocument/2006/relationships/hyperlink" Target="http://en.wikipedia.org/wiki/Stout-legged_Wren" TargetMode="External"/><Relationship Id="rId52" Type="http://schemas.openxmlformats.org/officeDocument/2006/relationships/hyperlink" Target="http://en.wikipedia.org/wiki/Scarlett's_Duck" TargetMode="External"/><Relationship Id="rId60" Type="http://schemas.openxmlformats.org/officeDocument/2006/relationships/hyperlink" Target="http://en.wikipedia.org/wiki/Megalapteryx" TargetMode="External"/><Relationship Id="rId65" Type="http://schemas.openxmlformats.org/officeDocument/2006/relationships/hyperlink" Target="http://en.wikipedia.org/wiki/Coastal_Moa" TargetMode="External"/><Relationship Id="rId73" Type="http://schemas.openxmlformats.org/officeDocument/2006/relationships/hyperlink" Target="http://en.wikipedia.org/wiki/Compsognathus" TargetMode="External"/><Relationship Id="rId78" Type="http://schemas.openxmlformats.org/officeDocument/2006/relationships/hyperlink" Target="http://en.wikipedia.org/wiki/Narrow-bodied_Skink" TargetMode="External"/><Relationship Id="rId81" Type="http://schemas.openxmlformats.org/officeDocument/2006/relationships/hyperlink" Target="http://en.wikipedia.org/wiki/Theropod" TargetMode="External"/><Relationship Id="rId86" Type="http://schemas.openxmlformats.org/officeDocument/2006/relationships/hyperlink" Target="http://en.wikipedia.org/wiki/Nothosaur" TargetMode="External"/><Relationship Id="rId94" Type="http://schemas.openxmlformats.org/officeDocument/2006/relationships/hyperlink" Target="http://www.otago.ac.nz/geology/features/paleontology/stereospondyl.html" TargetMode="External"/><Relationship Id="rId99" Type="http://schemas.openxmlformats.org/officeDocument/2006/relationships/hyperlink" Target="http://en.wikipedia.org/wiki/Placostylus_ambagiosus_gardneri" TargetMode="External"/><Relationship Id="rId101" Type="http://schemas.openxmlformats.org/officeDocument/2006/relationships/hyperlink" Target="http://en.wikipedia.org/wiki/Placostylus_ambagiosus_lesleyae" TargetMode="External"/><Relationship Id="rId4" Type="http://schemas.openxmlformats.org/officeDocument/2006/relationships/hyperlink" Target="http://en.wikipedia.org/wiki/Dolphin" TargetMode="External"/><Relationship Id="rId9" Type="http://schemas.openxmlformats.org/officeDocument/2006/relationships/hyperlink" Target="http://en.wikipedia.org/wiki/Auckland_Islands_Merganser" TargetMode="External"/><Relationship Id="rId13" Type="http://schemas.openxmlformats.org/officeDocument/2006/relationships/hyperlink" Target="http://en.wikipedia.org/wiki/North_Island_Snipe" TargetMode="External"/><Relationship Id="rId18" Type="http://schemas.openxmlformats.org/officeDocument/2006/relationships/hyperlink" Target="http://en.wikipedia.org/wiki/South_Island_Piopio" TargetMode="External"/><Relationship Id="rId39" Type="http://schemas.openxmlformats.org/officeDocument/2006/relationships/hyperlink" Target="http://en.wikipedia.org/w/index.php?title=New_Zealand_Coot&amp;action=edit&amp;redlink=1" TargetMode="External"/><Relationship Id="rId34" Type="http://schemas.openxmlformats.org/officeDocument/2006/relationships/hyperlink" Target="http://en.wikipedia.org/wiki/Hawkins'_Rail" TargetMode="External"/><Relationship Id="rId50" Type="http://schemas.openxmlformats.org/officeDocument/2006/relationships/hyperlink" Target="http://en.wikipedia.org/wiki/Chatham_Islands_Duck" TargetMode="External"/><Relationship Id="rId55" Type="http://schemas.openxmlformats.org/officeDocument/2006/relationships/hyperlink" Target="http://en.wikipedia.org/wiki/New_Zealand_Swan" TargetMode="External"/><Relationship Id="rId76" Type="http://schemas.openxmlformats.org/officeDocument/2006/relationships/hyperlink" Target="http://en.wikipedia.org/wiki/Joan_Wiffen's_Theropod" TargetMode="External"/><Relationship Id="rId97" Type="http://schemas.openxmlformats.org/officeDocument/2006/relationships/hyperlink" Target="http://en.wikipedia.org/wiki/Megalampris_keyesi" TargetMode="External"/><Relationship Id="rId104" Type="http://schemas.openxmlformats.org/officeDocument/2006/relationships/hyperlink" Target="http://en.wikipedia.org/wiki/Placostylus_ambagiosus_worthyi"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hyperlink" Target="http://en.wikipedia.org/wiki/Huia" TargetMode="External"/><Relationship Id="rId4" Type="http://schemas.openxmlformats.org/officeDocument/2006/relationships/image" Target="../media/image10.jpeg"/></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3" descr="night"/>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4" name="Rectangle 3"/>
          <p:cNvSpPr/>
          <p:nvPr/>
        </p:nvSpPr>
        <p:spPr>
          <a:xfrm>
            <a:off x="0" y="3124200"/>
            <a:ext cx="9144000" cy="1446550"/>
          </a:xfrm>
          <a:prstGeom prst="rect">
            <a:avLst/>
          </a:prstGeom>
          <a:solidFill>
            <a:srgbClr val="002060"/>
          </a:solidFill>
        </p:spPr>
        <p:txBody>
          <a:bodyPr wrap="square">
            <a:spAutoFit/>
          </a:bodyPr>
          <a:lstStyle/>
          <a:p>
            <a:pPr algn="ctr"/>
            <a:r>
              <a:rPr lang="en-US" sz="4400" b="1" dirty="0" smtClean="0">
                <a:solidFill>
                  <a:srgbClr val="FFFF00"/>
                </a:solidFill>
              </a:rPr>
              <a:t>Module 1: A Perfect Storm</a:t>
            </a:r>
          </a:p>
          <a:p>
            <a:pPr algn="ctr"/>
            <a:r>
              <a:rPr lang="en-US" sz="4400" b="1" dirty="0" smtClean="0">
                <a:solidFill>
                  <a:schemeClr val="bg1"/>
                </a:solidFill>
              </a:rPr>
              <a:t>The Reality of the Ecological Crisis</a:t>
            </a:r>
            <a:endParaRPr lang="en-US" sz="4400" b="1" dirty="0">
              <a:solidFill>
                <a:schemeClr val="bg1"/>
              </a:solidFill>
            </a:endParaRPr>
          </a:p>
        </p:txBody>
      </p:sp>
      <p:sp>
        <p:nvSpPr>
          <p:cNvPr id="5" name="Slide Number Placeholder 4"/>
          <p:cNvSpPr>
            <a:spLocks noGrp="1"/>
          </p:cNvSpPr>
          <p:nvPr>
            <p:ph type="sldNum" sz="quarter" idx="12"/>
          </p:nvPr>
        </p:nvSpPr>
        <p:spPr/>
        <p:txBody>
          <a:bodyPr/>
          <a:lstStyle/>
          <a:p>
            <a:fld id="{6A38B024-8453-4752-B241-A49543124642}" type="slidenum">
              <a:rPr lang="en-NZ" smtClean="0"/>
              <a:pPr/>
              <a:t>1</a:t>
            </a:fld>
            <a:endParaRPr lang="en-NZ"/>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maui 1.jpg"/>
          <p:cNvPicPr>
            <a:picLocks noGrp="1" noChangeAspect="1"/>
          </p:cNvPicPr>
          <p:nvPr>
            <p:ph idx="1"/>
          </p:nvPr>
        </p:nvPicPr>
        <p:blipFill>
          <a:blip r:embed="rId2" cstate="print"/>
          <a:srcRect l="8324" t="5717" r="32225" b="66854"/>
          <a:stretch>
            <a:fillRect/>
          </a:stretch>
        </p:blipFill>
        <p:spPr>
          <a:xfrm rot="10800000">
            <a:off x="2514600" y="228600"/>
            <a:ext cx="6365135" cy="4038599"/>
          </a:xfrm>
        </p:spPr>
      </p:pic>
      <p:sp>
        <p:nvSpPr>
          <p:cNvPr id="5" name="TextBox 4"/>
          <p:cNvSpPr txBox="1"/>
          <p:nvPr/>
        </p:nvSpPr>
        <p:spPr>
          <a:xfrm>
            <a:off x="5638800" y="381000"/>
            <a:ext cx="2895600" cy="830997"/>
          </a:xfrm>
          <a:prstGeom prst="rect">
            <a:avLst/>
          </a:prstGeom>
          <a:noFill/>
        </p:spPr>
        <p:txBody>
          <a:bodyPr wrap="square" rtlCol="0">
            <a:spAutoFit/>
          </a:bodyPr>
          <a:lstStyle/>
          <a:p>
            <a:pPr algn="ctr"/>
            <a:r>
              <a:rPr lang="en-US" sz="2400" b="1" dirty="0" smtClean="0">
                <a:solidFill>
                  <a:schemeClr val="bg1"/>
                </a:solidFill>
              </a:rPr>
              <a:t>Maui Dolphin</a:t>
            </a:r>
          </a:p>
          <a:p>
            <a:pPr algn="ctr"/>
            <a:r>
              <a:rPr lang="en-US" sz="2400" b="1" dirty="0" smtClean="0">
                <a:solidFill>
                  <a:schemeClr val="bg1"/>
                </a:solidFill>
              </a:rPr>
              <a:t>55 left </a:t>
            </a:r>
            <a:endParaRPr lang="en-US" sz="2400" b="1" dirty="0">
              <a:solidFill>
                <a:schemeClr val="bg1"/>
              </a:solidFill>
            </a:endParaRPr>
          </a:p>
        </p:txBody>
      </p:sp>
      <p:pic>
        <p:nvPicPr>
          <p:cNvPr id="6" name="Picture 5" descr="stilt 1.jpg"/>
          <p:cNvPicPr>
            <a:picLocks noChangeAspect="1"/>
          </p:cNvPicPr>
          <p:nvPr/>
        </p:nvPicPr>
        <p:blipFill>
          <a:blip r:embed="rId3" cstate="print"/>
          <a:stretch>
            <a:fillRect/>
          </a:stretch>
        </p:blipFill>
        <p:spPr>
          <a:xfrm>
            <a:off x="381000" y="3581400"/>
            <a:ext cx="2590800" cy="2954676"/>
          </a:xfrm>
          <a:prstGeom prst="rect">
            <a:avLst/>
          </a:prstGeom>
        </p:spPr>
      </p:pic>
      <p:sp>
        <p:nvSpPr>
          <p:cNvPr id="7" name="TextBox 6"/>
          <p:cNvSpPr txBox="1"/>
          <p:nvPr/>
        </p:nvSpPr>
        <p:spPr>
          <a:xfrm>
            <a:off x="3505200" y="5715000"/>
            <a:ext cx="5105400" cy="707886"/>
          </a:xfrm>
          <a:prstGeom prst="rect">
            <a:avLst/>
          </a:prstGeom>
          <a:noFill/>
        </p:spPr>
        <p:txBody>
          <a:bodyPr wrap="square" rtlCol="0">
            <a:spAutoFit/>
          </a:bodyPr>
          <a:lstStyle/>
          <a:p>
            <a:pPr algn="ctr"/>
            <a:r>
              <a:rPr lang="en-US" sz="4000" b="1" dirty="0" smtClean="0">
                <a:solidFill>
                  <a:srgbClr val="FF0000"/>
                </a:solidFill>
              </a:rPr>
              <a:t>Critically Endangered</a:t>
            </a:r>
            <a:endParaRPr lang="en-US" sz="4000" b="1" dirty="0">
              <a:solidFill>
                <a:srgbClr val="FF0000"/>
              </a:solidFill>
            </a:endParaRPr>
          </a:p>
        </p:txBody>
      </p:sp>
      <p:sp>
        <p:nvSpPr>
          <p:cNvPr id="8" name="TextBox 7"/>
          <p:cNvSpPr txBox="1"/>
          <p:nvPr/>
        </p:nvSpPr>
        <p:spPr>
          <a:xfrm>
            <a:off x="381000" y="2667000"/>
            <a:ext cx="1524000" cy="830997"/>
          </a:xfrm>
          <a:prstGeom prst="rect">
            <a:avLst/>
          </a:prstGeom>
          <a:noFill/>
        </p:spPr>
        <p:txBody>
          <a:bodyPr wrap="square" rtlCol="0">
            <a:spAutoFit/>
          </a:bodyPr>
          <a:lstStyle/>
          <a:p>
            <a:pPr algn="ctr"/>
            <a:r>
              <a:rPr lang="en-US" sz="2400" b="1" dirty="0" smtClean="0"/>
              <a:t>Black stilt</a:t>
            </a:r>
          </a:p>
          <a:p>
            <a:pPr algn="ctr"/>
            <a:r>
              <a:rPr lang="en-US" sz="2400" b="1" dirty="0" smtClean="0"/>
              <a:t>180 left</a:t>
            </a:r>
            <a:endParaRPr lang="en-US" sz="2400" b="1" dirty="0"/>
          </a:p>
        </p:txBody>
      </p:sp>
      <p:sp>
        <p:nvSpPr>
          <p:cNvPr id="10" name="Slide Number Placeholder 9"/>
          <p:cNvSpPr>
            <a:spLocks noGrp="1"/>
          </p:cNvSpPr>
          <p:nvPr>
            <p:ph type="sldNum" sz="quarter" idx="12"/>
          </p:nvPr>
        </p:nvSpPr>
        <p:spPr/>
        <p:txBody>
          <a:bodyPr/>
          <a:lstStyle/>
          <a:p>
            <a:fld id="{6A38B024-8453-4752-B241-A49543124642}" type="slidenum">
              <a:rPr lang="en-NZ" smtClean="0"/>
              <a:pPr/>
              <a:t>10</a:t>
            </a:fld>
            <a:endParaRPr lang="en-NZ"/>
          </a:p>
        </p:txBody>
      </p:sp>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000CC"/>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6600" b="1" dirty="0" smtClean="0">
                <a:solidFill>
                  <a:srgbClr val="FFFF00"/>
                </a:solidFill>
              </a:rPr>
              <a:t>HABITAT DESTRUCTION </a:t>
            </a:r>
            <a:endParaRPr lang="en-US" sz="6600" b="1" dirty="0">
              <a:solidFill>
                <a:srgbClr val="FFFF00"/>
              </a:solidFill>
            </a:endParaRPr>
          </a:p>
        </p:txBody>
      </p:sp>
      <p:pic>
        <p:nvPicPr>
          <p:cNvPr id="7" name="Picture 6" descr="P1000388.JPG"/>
          <p:cNvPicPr>
            <a:picLocks noChangeAspect="1"/>
          </p:cNvPicPr>
          <p:nvPr/>
        </p:nvPicPr>
        <p:blipFill>
          <a:blip r:embed="rId2" cstate="print"/>
          <a:stretch>
            <a:fillRect/>
          </a:stretch>
        </p:blipFill>
        <p:spPr>
          <a:xfrm>
            <a:off x="683568" y="2150858"/>
            <a:ext cx="5338440" cy="4003830"/>
          </a:xfrm>
          <a:prstGeom prst="rect">
            <a:avLst/>
          </a:prstGeom>
        </p:spPr>
      </p:pic>
      <p:pic>
        <p:nvPicPr>
          <p:cNvPr id="10" name="Picture 9" descr="Koru.gif"/>
          <p:cNvPicPr>
            <a:picLocks noChangeAspect="1"/>
          </p:cNvPicPr>
          <p:nvPr/>
        </p:nvPicPr>
        <p:blipFill>
          <a:blip r:embed="rId3" cstate="print"/>
          <a:stretch>
            <a:fillRect/>
          </a:stretch>
        </p:blipFill>
        <p:spPr>
          <a:xfrm>
            <a:off x="5029199" y="1371600"/>
            <a:ext cx="3778735" cy="3713584"/>
          </a:xfrm>
          <a:prstGeom prst="rect">
            <a:avLst/>
          </a:prstGeom>
        </p:spPr>
      </p:pic>
      <p:sp>
        <p:nvSpPr>
          <p:cNvPr id="6" name="Slide Number Placeholder 5"/>
          <p:cNvSpPr>
            <a:spLocks noGrp="1"/>
          </p:cNvSpPr>
          <p:nvPr>
            <p:ph type="sldNum" sz="quarter" idx="12"/>
          </p:nvPr>
        </p:nvSpPr>
        <p:spPr/>
        <p:txBody>
          <a:bodyPr/>
          <a:lstStyle/>
          <a:p>
            <a:fld id="{6A38B024-8453-4752-B241-A49543124642}" type="slidenum">
              <a:rPr lang="en-NZ" smtClean="0"/>
              <a:pPr/>
              <a:t>11</a:t>
            </a:fld>
            <a:endParaRPr lang="en-NZ"/>
          </a:p>
        </p:txBody>
      </p:sp>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forest 1.jpg"/>
          <p:cNvPicPr>
            <a:picLocks noGrp="1" noChangeAspect="1"/>
          </p:cNvPicPr>
          <p:nvPr>
            <p:ph idx="1"/>
          </p:nvPr>
        </p:nvPicPr>
        <p:blipFill>
          <a:blip r:embed="rId3" cstate="print"/>
          <a:stretch>
            <a:fillRect/>
          </a:stretch>
        </p:blipFill>
        <p:spPr>
          <a:xfrm>
            <a:off x="467544" y="533399"/>
            <a:ext cx="4271633" cy="5881881"/>
          </a:xfrm>
        </p:spPr>
      </p:pic>
      <p:sp>
        <p:nvSpPr>
          <p:cNvPr id="5" name="TextBox 4"/>
          <p:cNvSpPr txBox="1"/>
          <p:nvPr/>
        </p:nvSpPr>
        <p:spPr>
          <a:xfrm>
            <a:off x="5029200" y="685800"/>
            <a:ext cx="3733800" cy="5016758"/>
          </a:xfrm>
          <a:prstGeom prst="rect">
            <a:avLst/>
          </a:prstGeom>
          <a:noFill/>
        </p:spPr>
        <p:txBody>
          <a:bodyPr wrap="square" rtlCol="0">
            <a:spAutoFit/>
          </a:bodyPr>
          <a:lstStyle/>
          <a:p>
            <a:pPr algn="ctr"/>
            <a:r>
              <a:rPr lang="en-US" sz="4000" b="1" dirty="0" smtClean="0">
                <a:solidFill>
                  <a:srgbClr val="FF0000"/>
                </a:solidFill>
              </a:rPr>
              <a:t>Native Forest Cover</a:t>
            </a:r>
          </a:p>
          <a:p>
            <a:endParaRPr lang="en-US" sz="4000" b="1" dirty="0" smtClean="0"/>
          </a:p>
          <a:p>
            <a:r>
              <a:rPr lang="en-US" sz="4000" b="1" dirty="0" smtClean="0"/>
              <a:t>Pre-human: 85%</a:t>
            </a:r>
          </a:p>
          <a:p>
            <a:endParaRPr lang="en-US" sz="4000" b="1" dirty="0" smtClean="0"/>
          </a:p>
          <a:p>
            <a:r>
              <a:rPr lang="en-US" sz="4000" b="1" dirty="0" smtClean="0"/>
              <a:t>1840: 56%</a:t>
            </a:r>
          </a:p>
          <a:p>
            <a:endParaRPr lang="en-US" sz="4000" b="1" dirty="0" smtClean="0"/>
          </a:p>
          <a:p>
            <a:r>
              <a:rPr lang="en-US" sz="4000" b="1" dirty="0" smtClean="0"/>
              <a:t>Today: 23%</a:t>
            </a:r>
            <a:endParaRPr lang="en-US" sz="4000" b="1" dirty="0"/>
          </a:p>
        </p:txBody>
      </p:sp>
      <p:sp>
        <p:nvSpPr>
          <p:cNvPr id="7" name="Slide Number Placeholder 6"/>
          <p:cNvSpPr>
            <a:spLocks noGrp="1"/>
          </p:cNvSpPr>
          <p:nvPr>
            <p:ph type="sldNum" sz="quarter" idx="12"/>
          </p:nvPr>
        </p:nvSpPr>
        <p:spPr/>
        <p:txBody>
          <a:bodyPr/>
          <a:lstStyle/>
          <a:p>
            <a:fld id="{6A38B024-8453-4752-B241-A49543124642}" type="slidenum">
              <a:rPr lang="en-NZ" smtClean="0"/>
              <a:pPr/>
              <a:t>12</a:t>
            </a:fld>
            <a:endParaRPr lang="en-NZ"/>
          </a:p>
        </p:txBody>
      </p:sp>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240px-Aerial_view_Lake_Ellesmere.jpg"/>
          <p:cNvPicPr>
            <a:picLocks noGrp="1" noChangeAspect="1"/>
          </p:cNvPicPr>
          <p:nvPr>
            <p:ph idx="1"/>
          </p:nvPr>
        </p:nvPicPr>
        <p:blipFill>
          <a:blip r:embed="rId3" cstate="print"/>
          <a:stretch>
            <a:fillRect/>
          </a:stretch>
        </p:blipFill>
        <p:spPr>
          <a:xfrm>
            <a:off x="611560" y="1772816"/>
            <a:ext cx="4783088" cy="3208656"/>
          </a:xfrm>
        </p:spPr>
      </p:pic>
      <p:sp>
        <p:nvSpPr>
          <p:cNvPr id="9" name="TextBox 8"/>
          <p:cNvSpPr txBox="1"/>
          <p:nvPr/>
        </p:nvSpPr>
        <p:spPr>
          <a:xfrm>
            <a:off x="4876800" y="5562600"/>
            <a:ext cx="3733800" cy="830997"/>
          </a:xfrm>
          <a:prstGeom prst="rect">
            <a:avLst/>
          </a:prstGeom>
          <a:noFill/>
        </p:spPr>
        <p:txBody>
          <a:bodyPr wrap="square" rtlCol="0">
            <a:spAutoFit/>
          </a:bodyPr>
          <a:lstStyle/>
          <a:p>
            <a:pPr algn="ctr"/>
            <a:r>
              <a:rPr lang="en-US" sz="2400" b="1" dirty="0" smtClean="0">
                <a:solidFill>
                  <a:schemeClr val="bg1"/>
                </a:solidFill>
              </a:rPr>
              <a:t>Lake Ellesmere – </a:t>
            </a:r>
          </a:p>
          <a:p>
            <a:pPr algn="ctr"/>
            <a:r>
              <a:rPr lang="en-US" sz="2400" b="1" dirty="0" smtClean="0">
                <a:solidFill>
                  <a:schemeClr val="bg1"/>
                </a:solidFill>
              </a:rPr>
              <a:t>NZ’s most polluted lake</a:t>
            </a:r>
            <a:endParaRPr lang="en-US" sz="2400" b="1" dirty="0">
              <a:solidFill>
                <a:schemeClr val="bg1"/>
              </a:solidFill>
            </a:endParaRPr>
          </a:p>
        </p:txBody>
      </p:sp>
      <p:sp>
        <p:nvSpPr>
          <p:cNvPr id="5" name="TextBox 4"/>
          <p:cNvSpPr txBox="1"/>
          <p:nvPr/>
        </p:nvSpPr>
        <p:spPr>
          <a:xfrm>
            <a:off x="2771800" y="260648"/>
            <a:ext cx="6050632" cy="3477875"/>
          </a:xfrm>
          <a:prstGeom prst="rect">
            <a:avLst/>
          </a:prstGeom>
          <a:noFill/>
        </p:spPr>
        <p:txBody>
          <a:bodyPr wrap="square" rtlCol="0">
            <a:spAutoFit/>
          </a:bodyPr>
          <a:lstStyle/>
          <a:p>
            <a:r>
              <a:rPr lang="en-US" sz="6000" b="1" dirty="0" smtClean="0">
                <a:solidFill>
                  <a:srgbClr val="FF0000"/>
                </a:solidFill>
              </a:rPr>
              <a:t>90% of</a:t>
            </a:r>
          </a:p>
          <a:p>
            <a:r>
              <a:rPr lang="en-US" sz="4000" b="1" dirty="0" smtClean="0"/>
              <a:t>- lowland forests destroyed</a:t>
            </a:r>
          </a:p>
          <a:p>
            <a:pPr>
              <a:buFontTx/>
              <a:buChar char="-"/>
            </a:pPr>
            <a:r>
              <a:rPr lang="en-US" sz="4000" b="1" dirty="0" smtClean="0"/>
              <a:t> wetlands drained</a:t>
            </a:r>
          </a:p>
          <a:p>
            <a:pPr>
              <a:buFontTx/>
              <a:buChar char="-"/>
            </a:pPr>
            <a:r>
              <a:rPr lang="en-US" sz="4000" b="1" dirty="0" smtClean="0"/>
              <a:t> lowland rivers polluted </a:t>
            </a:r>
          </a:p>
          <a:p>
            <a:r>
              <a:rPr lang="en-US" sz="4000" b="1" dirty="0" smtClean="0"/>
              <a:t>      (+ half our lakes)</a:t>
            </a:r>
            <a:endParaRPr lang="en-US" sz="4000" b="1" dirty="0"/>
          </a:p>
        </p:txBody>
      </p:sp>
      <p:sp>
        <p:nvSpPr>
          <p:cNvPr id="8" name="TextBox 7"/>
          <p:cNvSpPr txBox="1"/>
          <p:nvPr/>
        </p:nvSpPr>
        <p:spPr>
          <a:xfrm>
            <a:off x="323528" y="5805264"/>
            <a:ext cx="8208912" cy="461665"/>
          </a:xfrm>
          <a:prstGeom prst="rect">
            <a:avLst/>
          </a:prstGeom>
          <a:noFill/>
        </p:spPr>
        <p:txBody>
          <a:bodyPr wrap="square" rtlCol="0">
            <a:spAutoFit/>
          </a:bodyPr>
          <a:lstStyle/>
          <a:p>
            <a:pPr algn="ctr"/>
            <a:r>
              <a:rPr lang="en-NZ" sz="2400" b="1" dirty="0" smtClean="0"/>
              <a:t>46</a:t>
            </a:r>
            <a:r>
              <a:rPr lang="en-NZ" sz="2400" b="1" baseline="30000" dirty="0" smtClean="0"/>
              <a:t>th</a:t>
            </a:r>
            <a:r>
              <a:rPr lang="en-NZ" sz="2400" b="1" dirty="0" smtClean="0"/>
              <a:t> in the world for protecting </a:t>
            </a:r>
            <a:r>
              <a:rPr lang="en-NZ" sz="2400" b="1" dirty="0" smtClean="0">
                <a:solidFill>
                  <a:srgbClr val="FF0000"/>
                </a:solidFill>
              </a:rPr>
              <a:t>habitats</a:t>
            </a:r>
            <a:r>
              <a:rPr lang="en-NZ" sz="2400" b="1" dirty="0" smtClean="0"/>
              <a:t> of endangered species</a:t>
            </a:r>
            <a:endParaRPr lang="en-NZ" sz="2400" b="1" dirty="0"/>
          </a:p>
        </p:txBody>
      </p:sp>
      <p:sp>
        <p:nvSpPr>
          <p:cNvPr id="10" name="TextBox 9"/>
          <p:cNvSpPr txBox="1"/>
          <p:nvPr/>
        </p:nvSpPr>
        <p:spPr>
          <a:xfrm>
            <a:off x="683568" y="5013176"/>
            <a:ext cx="7992888" cy="830997"/>
          </a:xfrm>
          <a:prstGeom prst="rect">
            <a:avLst/>
          </a:prstGeom>
          <a:noFill/>
        </p:spPr>
        <p:txBody>
          <a:bodyPr wrap="square" rtlCol="0">
            <a:spAutoFit/>
          </a:bodyPr>
          <a:lstStyle/>
          <a:p>
            <a:pPr algn="ctr"/>
            <a:r>
              <a:rPr lang="en-NZ" sz="2400" b="1" dirty="0" smtClean="0"/>
              <a:t>10% of NZ severely erodible</a:t>
            </a:r>
          </a:p>
          <a:p>
            <a:pPr algn="ctr"/>
            <a:r>
              <a:rPr lang="en-NZ" sz="2400" b="1" dirty="0" smtClean="0"/>
              <a:t>Thousands of contaminated soil sites</a:t>
            </a:r>
            <a:endParaRPr lang="en-NZ" sz="2400" b="1" dirty="0"/>
          </a:p>
        </p:txBody>
      </p:sp>
      <p:sp>
        <p:nvSpPr>
          <p:cNvPr id="11" name="Slide Number Placeholder 10"/>
          <p:cNvSpPr>
            <a:spLocks noGrp="1"/>
          </p:cNvSpPr>
          <p:nvPr>
            <p:ph type="sldNum" sz="quarter" idx="12"/>
          </p:nvPr>
        </p:nvSpPr>
        <p:spPr/>
        <p:txBody>
          <a:bodyPr/>
          <a:lstStyle/>
          <a:p>
            <a:fld id="{6A38B024-8453-4752-B241-A49543124642}" type="slidenum">
              <a:rPr lang="en-NZ" smtClean="0"/>
              <a:pPr/>
              <a:t>13</a:t>
            </a:fld>
            <a:endParaRPr lang="en-NZ"/>
          </a:p>
        </p:txBody>
      </p:sp>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000CC"/>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600" b="1" dirty="0" smtClean="0">
                <a:solidFill>
                  <a:srgbClr val="FFFF00"/>
                </a:solidFill>
              </a:rPr>
              <a:t>INVASIVE  SPECIES </a:t>
            </a:r>
            <a:endParaRPr lang="en-US" sz="6600" b="1" dirty="0">
              <a:solidFill>
                <a:srgbClr val="FFFF00"/>
              </a:solidFill>
            </a:endParaRPr>
          </a:p>
        </p:txBody>
      </p:sp>
      <p:pic>
        <p:nvPicPr>
          <p:cNvPr id="5" name="Picture 4" descr="Symbolic Gesture - an A Rocha supporter role plays the need to kill the killers.JPG"/>
          <p:cNvPicPr>
            <a:picLocks noChangeAspect="1"/>
          </p:cNvPicPr>
          <p:nvPr/>
        </p:nvPicPr>
        <p:blipFill>
          <a:blip r:embed="rId2" cstate="print"/>
          <a:stretch>
            <a:fillRect/>
          </a:stretch>
        </p:blipFill>
        <p:spPr>
          <a:xfrm>
            <a:off x="4724400" y="1600199"/>
            <a:ext cx="3592016" cy="4789355"/>
          </a:xfrm>
          <a:prstGeom prst="rect">
            <a:avLst/>
          </a:prstGeom>
        </p:spPr>
      </p:pic>
      <p:pic>
        <p:nvPicPr>
          <p:cNvPr id="8" name="Picture 7" descr="A Rocha supporters set a stoat trap at Mt. Karioi.JPG"/>
          <p:cNvPicPr>
            <a:picLocks noChangeAspect="1"/>
          </p:cNvPicPr>
          <p:nvPr/>
        </p:nvPicPr>
        <p:blipFill>
          <a:blip r:embed="rId3" cstate="print"/>
          <a:stretch>
            <a:fillRect/>
          </a:stretch>
        </p:blipFill>
        <p:spPr>
          <a:xfrm>
            <a:off x="827584" y="1600200"/>
            <a:ext cx="3592016" cy="4789355"/>
          </a:xfrm>
          <a:prstGeom prst="rect">
            <a:avLst/>
          </a:prstGeom>
        </p:spPr>
      </p:pic>
      <p:sp>
        <p:nvSpPr>
          <p:cNvPr id="6" name="Slide Number Placeholder 5"/>
          <p:cNvSpPr>
            <a:spLocks noGrp="1"/>
          </p:cNvSpPr>
          <p:nvPr>
            <p:ph type="sldNum" sz="quarter" idx="12"/>
          </p:nvPr>
        </p:nvSpPr>
        <p:spPr/>
        <p:txBody>
          <a:bodyPr/>
          <a:lstStyle/>
          <a:p>
            <a:fld id="{6A38B024-8453-4752-B241-A49543124642}" type="slidenum">
              <a:rPr lang="en-NZ" smtClean="0"/>
              <a:pPr/>
              <a:t>14</a:t>
            </a:fld>
            <a:endParaRPr lang="en-NZ"/>
          </a:p>
        </p:txBody>
      </p:sp>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c3.jpg"/>
          <p:cNvPicPr>
            <a:picLocks noChangeAspect="1"/>
          </p:cNvPicPr>
          <p:nvPr/>
        </p:nvPicPr>
        <p:blipFill>
          <a:blip r:embed="rId3" cstate="print"/>
          <a:stretch>
            <a:fillRect/>
          </a:stretch>
        </p:blipFill>
        <p:spPr>
          <a:xfrm>
            <a:off x="3048000" y="838200"/>
            <a:ext cx="3153659" cy="2362200"/>
          </a:xfrm>
          <a:prstGeom prst="rect">
            <a:avLst/>
          </a:prstGeom>
        </p:spPr>
      </p:pic>
      <p:pic>
        <p:nvPicPr>
          <p:cNvPr id="7" name="Picture 6" descr="pc2.jpg"/>
          <p:cNvPicPr>
            <a:picLocks noChangeAspect="1"/>
          </p:cNvPicPr>
          <p:nvPr/>
        </p:nvPicPr>
        <p:blipFill>
          <a:blip r:embed="rId4" cstate="print"/>
          <a:stretch>
            <a:fillRect/>
          </a:stretch>
        </p:blipFill>
        <p:spPr>
          <a:xfrm>
            <a:off x="304800" y="304800"/>
            <a:ext cx="2359258" cy="3149731"/>
          </a:xfrm>
          <a:prstGeom prst="rect">
            <a:avLst/>
          </a:prstGeom>
        </p:spPr>
      </p:pic>
      <p:pic>
        <p:nvPicPr>
          <p:cNvPr id="8" name="Picture 7" descr="pc 5.jpg"/>
          <p:cNvPicPr>
            <a:picLocks noChangeAspect="1"/>
          </p:cNvPicPr>
          <p:nvPr/>
        </p:nvPicPr>
        <p:blipFill>
          <a:blip r:embed="rId5" cstate="print"/>
          <a:stretch>
            <a:fillRect/>
          </a:stretch>
        </p:blipFill>
        <p:spPr>
          <a:xfrm>
            <a:off x="6477000" y="381000"/>
            <a:ext cx="2286000" cy="3043238"/>
          </a:xfrm>
          <a:prstGeom prst="rect">
            <a:avLst/>
          </a:prstGeom>
        </p:spPr>
      </p:pic>
      <p:sp>
        <p:nvSpPr>
          <p:cNvPr id="10" name="Rectangle 9"/>
          <p:cNvSpPr/>
          <p:nvPr/>
        </p:nvSpPr>
        <p:spPr>
          <a:xfrm>
            <a:off x="0" y="3810000"/>
            <a:ext cx="5105400" cy="2677656"/>
          </a:xfrm>
          <a:prstGeom prst="rect">
            <a:avLst/>
          </a:prstGeom>
        </p:spPr>
        <p:txBody>
          <a:bodyPr wrap="square">
            <a:spAutoFit/>
          </a:bodyPr>
          <a:lstStyle/>
          <a:p>
            <a:pPr algn="ctr"/>
            <a:r>
              <a:rPr lang="en-US" sz="4000" b="1" dirty="0" err="1" smtClean="0">
                <a:solidFill>
                  <a:srgbClr val="FF0000"/>
                </a:solidFill>
              </a:rPr>
              <a:t>Lodgepole</a:t>
            </a:r>
            <a:r>
              <a:rPr lang="en-US" sz="4000" b="1" dirty="0" smtClean="0">
                <a:solidFill>
                  <a:srgbClr val="FF0000"/>
                </a:solidFill>
              </a:rPr>
              <a:t> Pine </a:t>
            </a:r>
          </a:p>
          <a:p>
            <a:pPr algn="ctr"/>
            <a:r>
              <a:rPr lang="en-US" sz="3200" b="1" dirty="0" smtClean="0"/>
              <a:t>(</a:t>
            </a:r>
            <a:r>
              <a:rPr lang="en-US" sz="3200" b="1" i="1" dirty="0" err="1" smtClean="0"/>
              <a:t>Pinus</a:t>
            </a:r>
            <a:r>
              <a:rPr lang="en-US" sz="3200" b="1" dirty="0" smtClean="0"/>
              <a:t> </a:t>
            </a:r>
            <a:r>
              <a:rPr lang="en-US" sz="3200" b="1" i="1" dirty="0" err="1" smtClean="0"/>
              <a:t>contorta</a:t>
            </a:r>
            <a:r>
              <a:rPr lang="en-US" sz="3200" b="1" dirty="0" smtClean="0"/>
              <a:t>, </a:t>
            </a:r>
            <a:r>
              <a:rPr lang="en-US" sz="3200" b="1" dirty="0" err="1" smtClean="0"/>
              <a:t>Dougl</a:t>
            </a:r>
            <a:r>
              <a:rPr lang="en-US" sz="3200" b="1" dirty="0" smtClean="0"/>
              <a:t>.)</a:t>
            </a:r>
          </a:p>
          <a:p>
            <a:pPr algn="ctr"/>
            <a:r>
              <a:rPr lang="en-US" sz="3200" b="1" dirty="0" smtClean="0"/>
              <a:t> Introduced about 1880. </a:t>
            </a:r>
          </a:p>
          <a:p>
            <a:pPr algn="ctr"/>
            <a:r>
              <a:rPr lang="en-US" sz="3200" b="1" dirty="0" smtClean="0"/>
              <a:t>Seeds profusely.</a:t>
            </a:r>
          </a:p>
          <a:p>
            <a:pPr algn="ctr"/>
            <a:r>
              <a:rPr lang="en-US" sz="3200" b="1" dirty="0" smtClean="0"/>
              <a:t>Spreads rapidly.</a:t>
            </a:r>
            <a:endParaRPr lang="en-US" sz="3200" b="1" dirty="0"/>
          </a:p>
        </p:txBody>
      </p:sp>
      <p:pic>
        <p:nvPicPr>
          <p:cNvPr id="11" name="Picture 10" descr="220px-Pinus_contorta_8024.jpg"/>
          <p:cNvPicPr>
            <a:picLocks noChangeAspect="1"/>
          </p:cNvPicPr>
          <p:nvPr/>
        </p:nvPicPr>
        <p:blipFill>
          <a:blip r:embed="rId6" cstate="print"/>
          <a:stretch>
            <a:fillRect/>
          </a:stretch>
        </p:blipFill>
        <p:spPr>
          <a:xfrm>
            <a:off x="5029200" y="3810000"/>
            <a:ext cx="3454400" cy="2590800"/>
          </a:xfrm>
          <a:prstGeom prst="rect">
            <a:avLst/>
          </a:prstGeom>
        </p:spPr>
      </p:pic>
      <p:sp>
        <p:nvSpPr>
          <p:cNvPr id="12" name="Slide Number Placeholder 11"/>
          <p:cNvSpPr>
            <a:spLocks noGrp="1"/>
          </p:cNvSpPr>
          <p:nvPr>
            <p:ph type="sldNum" sz="quarter" idx="12"/>
          </p:nvPr>
        </p:nvSpPr>
        <p:spPr/>
        <p:txBody>
          <a:bodyPr/>
          <a:lstStyle/>
          <a:p>
            <a:fld id="{6A38B024-8453-4752-B241-A49543124642}" type="slidenum">
              <a:rPr lang="en-NZ" smtClean="0"/>
              <a:pPr/>
              <a:t>15</a:t>
            </a:fld>
            <a:endParaRPr lang="en-NZ"/>
          </a:p>
        </p:txBody>
      </p:sp>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didy 1.jpg"/>
          <p:cNvPicPr>
            <a:picLocks noGrp="1" noChangeAspect="1"/>
          </p:cNvPicPr>
          <p:nvPr>
            <p:ph idx="1"/>
          </p:nvPr>
        </p:nvPicPr>
        <p:blipFill>
          <a:blip r:embed="rId3" cstate="print"/>
          <a:stretch>
            <a:fillRect/>
          </a:stretch>
        </p:blipFill>
        <p:spPr>
          <a:xfrm>
            <a:off x="533400" y="3810000"/>
            <a:ext cx="3759200" cy="2819400"/>
          </a:xfrm>
        </p:spPr>
      </p:pic>
      <p:pic>
        <p:nvPicPr>
          <p:cNvPr id="5" name="Picture 4" descr="didy 2.jpg"/>
          <p:cNvPicPr>
            <a:picLocks noChangeAspect="1"/>
          </p:cNvPicPr>
          <p:nvPr/>
        </p:nvPicPr>
        <p:blipFill>
          <a:blip r:embed="rId4" cstate="print"/>
          <a:stretch>
            <a:fillRect/>
          </a:stretch>
        </p:blipFill>
        <p:spPr>
          <a:xfrm>
            <a:off x="228600" y="0"/>
            <a:ext cx="2438401" cy="3581400"/>
          </a:xfrm>
          <a:prstGeom prst="rect">
            <a:avLst/>
          </a:prstGeom>
        </p:spPr>
      </p:pic>
      <p:pic>
        <p:nvPicPr>
          <p:cNvPr id="6" name="Picture 5" descr="didy 4.jpg"/>
          <p:cNvPicPr>
            <a:picLocks noChangeAspect="1"/>
          </p:cNvPicPr>
          <p:nvPr/>
        </p:nvPicPr>
        <p:blipFill>
          <a:blip r:embed="rId5" cstate="print"/>
          <a:stretch>
            <a:fillRect/>
          </a:stretch>
        </p:blipFill>
        <p:spPr>
          <a:xfrm>
            <a:off x="4800600" y="3810000"/>
            <a:ext cx="3764045" cy="2819400"/>
          </a:xfrm>
          <a:prstGeom prst="rect">
            <a:avLst/>
          </a:prstGeom>
        </p:spPr>
      </p:pic>
      <p:pic>
        <p:nvPicPr>
          <p:cNvPr id="7" name="Picture 6" descr="didy 3.jpg"/>
          <p:cNvPicPr>
            <a:picLocks noChangeAspect="1"/>
          </p:cNvPicPr>
          <p:nvPr/>
        </p:nvPicPr>
        <p:blipFill>
          <a:blip r:embed="rId6" cstate="print"/>
          <a:stretch>
            <a:fillRect/>
          </a:stretch>
        </p:blipFill>
        <p:spPr>
          <a:xfrm>
            <a:off x="6477000" y="0"/>
            <a:ext cx="2428875" cy="3649949"/>
          </a:xfrm>
          <a:prstGeom prst="rect">
            <a:avLst/>
          </a:prstGeom>
        </p:spPr>
      </p:pic>
      <p:sp>
        <p:nvSpPr>
          <p:cNvPr id="9" name="Rectangle 8"/>
          <p:cNvSpPr/>
          <p:nvPr/>
        </p:nvSpPr>
        <p:spPr>
          <a:xfrm>
            <a:off x="2667000" y="381000"/>
            <a:ext cx="3810000" cy="2492990"/>
          </a:xfrm>
          <a:prstGeom prst="rect">
            <a:avLst/>
          </a:prstGeom>
        </p:spPr>
        <p:txBody>
          <a:bodyPr wrap="square">
            <a:spAutoFit/>
          </a:bodyPr>
          <a:lstStyle/>
          <a:p>
            <a:pPr algn="ctr"/>
            <a:r>
              <a:rPr lang="en-US" sz="3600" b="1" dirty="0" err="1" smtClean="0">
                <a:solidFill>
                  <a:srgbClr val="FF0000"/>
                </a:solidFill>
              </a:rPr>
              <a:t>Didymo</a:t>
            </a:r>
            <a:r>
              <a:rPr lang="en-US" sz="3600" b="1" dirty="0" smtClean="0">
                <a:solidFill>
                  <a:srgbClr val="FF0000"/>
                </a:solidFill>
              </a:rPr>
              <a:t> </a:t>
            </a:r>
          </a:p>
          <a:p>
            <a:pPr algn="ctr"/>
            <a:r>
              <a:rPr lang="en-US" sz="3600" b="1" dirty="0" smtClean="0">
                <a:solidFill>
                  <a:srgbClr val="FF0000"/>
                </a:solidFill>
              </a:rPr>
              <a:t>(“rock snot”)</a:t>
            </a:r>
          </a:p>
          <a:p>
            <a:pPr algn="ctr"/>
            <a:r>
              <a:rPr lang="en-US" sz="2800" b="1" dirty="0" smtClean="0"/>
              <a:t>First reported in 2004 Currently in 150 </a:t>
            </a:r>
          </a:p>
          <a:p>
            <a:pPr algn="ctr"/>
            <a:r>
              <a:rPr lang="en-US" sz="2800" b="1" smtClean="0"/>
              <a:t>South Island Rivers</a:t>
            </a:r>
            <a:endParaRPr lang="en-US" sz="2800" b="1" dirty="0" smtClean="0"/>
          </a:p>
        </p:txBody>
      </p:sp>
      <p:sp>
        <p:nvSpPr>
          <p:cNvPr id="10" name="Slide Number Placeholder 9"/>
          <p:cNvSpPr>
            <a:spLocks noGrp="1"/>
          </p:cNvSpPr>
          <p:nvPr>
            <p:ph type="sldNum" sz="quarter" idx="12"/>
          </p:nvPr>
        </p:nvSpPr>
        <p:spPr/>
        <p:txBody>
          <a:bodyPr/>
          <a:lstStyle/>
          <a:p>
            <a:fld id="{6A38B024-8453-4752-B241-A49543124642}" type="slidenum">
              <a:rPr lang="en-NZ" smtClean="0"/>
              <a:pPr/>
              <a:t>16</a:t>
            </a:fld>
            <a:endParaRPr lang="en-NZ"/>
          </a:p>
        </p:txBody>
      </p:sp>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und 1.jpg"/>
          <p:cNvPicPr>
            <a:picLocks noGrp="1" noChangeAspect="1"/>
          </p:cNvPicPr>
          <p:nvPr>
            <p:ph idx="1"/>
          </p:nvPr>
        </p:nvPicPr>
        <p:blipFill>
          <a:blip r:embed="rId3" cstate="print"/>
          <a:stretch>
            <a:fillRect/>
          </a:stretch>
        </p:blipFill>
        <p:spPr>
          <a:xfrm>
            <a:off x="3657600" y="3237706"/>
            <a:ext cx="2847583" cy="3620294"/>
          </a:xfrm>
        </p:spPr>
      </p:pic>
      <p:pic>
        <p:nvPicPr>
          <p:cNvPr id="5" name="Picture 4" descr="und 4.jpg"/>
          <p:cNvPicPr>
            <a:picLocks noChangeAspect="1"/>
          </p:cNvPicPr>
          <p:nvPr/>
        </p:nvPicPr>
        <p:blipFill>
          <a:blip r:embed="rId4" cstate="print"/>
          <a:srcRect t="14815" b="14815"/>
          <a:stretch>
            <a:fillRect/>
          </a:stretch>
        </p:blipFill>
        <p:spPr>
          <a:xfrm>
            <a:off x="457200" y="4114800"/>
            <a:ext cx="2923674" cy="2057400"/>
          </a:xfrm>
          <a:prstGeom prst="rect">
            <a:avLst/>
          </a:prstGeom>
        </p:spPr>
      </p:pic>
      <p:pic>
        <p:nvPicPr>
          <p:cNvPr id="6" name="Picture 5" descr="und 2.jpg"/>
          <p:cNvPicPr>
            <a:picLocks noChangeAspect="1"/>
          </p:cNvPicPr>
          <p:nvPr/>
        </p:nvPicPr>
        <p:blipFill>
          <a:blip r:embed="rId5" cstate="print"/>
          <a:stretch>
            <a:fillRect/>
          </a:stretch>
        </p:blipFill>
        <p:spPr>
          <a:xfrm>
            <a:off x="4724400" y="228600"/>
            <a:ext cx="4038600" cy="2687504"/>
          </a:xfrm>
          <a:prstGeom prst="rect">
            <a:avLst/>
          </a:prstGeom>
        </p:spPr>
      </p:pic>
      <p:pic>
        <p:nvPicPr>
          <p:cNvPr id="7" name="Picture 6" descr="und 3.jpg"/>
          <p:cNvPicPr>
            <a:picLocks noChangeAspect="1"/>
          </p:cNvPicPr>
          <p:nvPr/>
        </p:nvPicPr>
        <p:blipFill>
          <a:blip r:embed="rId6" cstate="print"/>
          <a:stretch>
            <a:fillRect/>
          </a:stretch>
        </p:blipFill>
        <p:spPr>
          <a:xfrm>
            <a:off x="6553200" y="3276600"/>
            <a:ext cx="2286000" cy="3229428"/>
          </a:xfrm>
          <a:prstGeom prst="rect">
            <a:avLst/>
          </a:prstGeom>
        </p:spPr>
      </p:pic>
      <p:sp>
        <p:nvSpPr>
          <p:cNvPr id="8" name="Rectangle 7"/>
          <p:cNvSpPr/>
          <p:nvPr/>
        </p:nvSpPr>
        <p:spPr>
          <a:xfrm>
            <a:off x="304800" y="228600"/>
            <a:ext cx="3962400" cy="3693319"/>
          </a:xfrm>
          <a:prstGeom prst="rect">
            <a:avLst/>
          </a:prstGeom>
        </p:spPr>
        <p:txBody>
          <a:bodyPr wrap="square">
            <a:spAutoFit/>
          </a:bodyPr>
          <a:lstStyle/>
          <a:p>
            <a:endParaRPr lang="en-US" sz="2000" b="1" dirty="0" smtClean="0"/>
          </a:p>
          <a:p>
            <a:pPr algn="ctr"/>
            <a:r>
              <a:rPr lang="en-US" sz="5400" b="1" dirty="0" err="1" smtClean="0">
                <a:solidFill>
                  <a:srgbClr val="FF0000"/>
                </a:solidFill>
              </a:rPr>
              <a:t>Undaria</a:t>
            </a:r>
            <a:endParaRPr lang="en-US" sz="5400" b="1" dirty="0" smtClean="0">
              <a:solidFill>
                <a:srgbClr val="FF0000"/>
              </a:solidFill>
            </a:endParaRPr>
          </a:p>
          <a:p>
            <a:pPr algn="ctr"/>
            <a:r>
              <a:rPr lang="en-US" sz="4000" b="1" dirty="0" smtClean="0"/>
              <a:t>Came to NZ in the 1980s.</a:t>
            </a:r>
          </a:p>
          <a:p>
            <a:pPr algn="ctr"/>
            <a:r>
              <a:rPr lang="en-US" sz="4000" b="1" dirty="0" smtClean="0"/>
              <a:t>Cannot be eradicated.</a:t>
            </a:r>
            <a:endParaRPr lang="en-US" sz="4000" b="1" dirty="0"/>
          </a:p>
        </p:txBody>
      </p:sp>
      <p:sp>
        <p:nvSpPr>
          <p:cNvPr id="10" name="Slide Number Placeholder 9"/>
          <p:cNvSpPr>
            <a:spLocks noGrp="1"/>
          </p:cNvSpPr>
          <p:nvPr>
            <p:ph type="sldNum" sz="quarter" idx="12"/>
          </p:nvPr>
        </p:nvSpPr>
        <p:spPr/>
        <p:txBody>
          <a:bodyPr/>
          <a:lstStyle/>
          <a:p>
            <a:fld id="{6A38B024-8453-4752-B241-A49543124642}" type="slidenum">
              <a:rPr lang="en-NZ" smtClean="0"/>
              <a:pPr/>
              <a:t>17</a:t>
            </a:fld>
            <a:endParaRPr lang="en-NZ"/>
          </a:p>
        </p:txBody>
      </p:sp>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wb 2.jpg"/>
          <p:cNvPicPr>
            <a:picLocks noGrp="1" noChangeAspect="1"/>
          </p:cNvPicPr>
          <p:nvPr>
            <p:ph idx="1"/>
          </p:nvPr>
        </p:nvPicPr>
        <p:blipFill>
          <a:blip r:embed="rId3" cstate="print"/>
          <a:stretch>
            <a:fillRect/>
          </a:stretch>
        </p:blipFill>
        <p:spPr>
          <a:xfrm>
            <a:off x="381000" y="304800"/>
            <a:ext cx="5806922" cy="3181350"/>
          </a:xfrm>
        </p:spPr>
      </p:pic>
      <p:pic>
        <p:nvPicPr>
          <p:cNvPr id="5" name="Picture 4" descr="wb 1.jpg"/>
          <p:cNvPicPr>
            <a:picLocks noChangeAspect="1"/>
          </p:cNvPicPr>
          <p:nvPr/>
        </p:nvPicPr>
        <p:blipFill>
          <a:blip r:embed="rId4" cstate="print"/>
          <a:stretch>
            <a:fillRect/>
          </a:stretch>
        </p:blipFill>
        <p:spPr>
          <a:xfrm>
            <a:off x="4953000" y="3810000"/>
            <a:ext cx="3864077" cy="2652097"/>
          </a:xfrm>
          <a:prstGeom prst="rect">
            <a:avLst/>
          </a:prstGeom>
        </p:spPr>
      </p:pic>
      <p:sp>
        <p:nvSpPr>
          <p:cNvPr id="6" name="TextBox 5"/>
          <p:cNvSpPr txBox="1"/>
          <p:nvPr/>
        </p:nvSpPr>
        <p:spPr>
          <a:xfrm>
            <a:off x="228600" y="4114800"/>
            <a:ext cx="4724400" cy="2369880"/>
          </a:xfrm>
          <a:prstGeom prst="rect">
            <a:avLst/>
          </a:prstGeom>
          <a:noFill/>
        </p:spPr>
        <p:txBody>
          <a:bodyPr wrap="square" rtlCol="0">
            <a:spAutoFit/>
          </a:bodyPr>
          <a:lstStyle/>
          <a:p>
            <a:r>
              <a:rPr lang="en-US" sz="4000" b="1" dirty="0" smtClean="0">
                <a:solidFill>
                  <a:srgbClr val="FF0000"/>
                </a:solidFill>
              </a:rPr>
              <a:t>Whitebait (</a:t>
            </a:r>
            <a:r>
              <a:rPr lang="en-US" sz="4000" b="1" dirty="0" err="1" smtClean="0">
                <a:solidFill>
                  <a:srgbClr val="FF0000"/>
                </a:solidFill>
              </a:rPr>
              <a:t>Inanga</a:t>
            </a:r>
            <a:r>
              <a:rPr lang="en-US" sz="4000" b="1" dirty="0" smtClean="0">
                <a:solidFill>
                  <a:srgbClr val="FF0000"/>
                </a:solidFill>
              </a:rPr>
              <a:t>): </a:t>
            </a:r>
          </a:p>
          <a:p>
            <a:r>
              <a:rPr lang="en-US" sz="3600" b="1" dirty="0" smtClean="0"/>
              <a:t>likely to disappear </a:t>
            </a:r>
          </a:p>
          <a:p>
            <a:r>
              <a:rPr lang="en-US" sz="3600" b="1" dirty="0" smtClean="0"/>
              <a:t>by 2050 (+ many other species of native fish)</a:t>
            </a:r>
            <a:endParaRPr lang="en-US" sz="3600" b="1" dirty="0"/>
          </a:p>
        </p:txBody>
      </p:sp>
      <p:sp>
        <p:nvSpPr>
          <p:cNvPr id="8" name="Slide Number Placeholder 7"/>
          <p:cNvSpPr>
            <a:spLocks noGrp="1"/>
          </p:cNvSpPr>
          <p:nvPr>
            <p:ph type="sldNum" sz="quarter" idx="12"/>
          </p:nvPr>
        </p:nvSpPr>
        <p:spPr/>
        <p:txBody>
          <a:bodyPr/>
          <a:lstStyle/>
          <a:p>
            <a:fld id="{6A38B024-8453-4752-B241-A49543124642}" type="slidenum">
              <a:rPr lang="en-NZ" smtClean="0"/>
              <a:pPr/>
              <a:t>18</a:t>
            </a:fld>
            <a:endParaRPr lang="en-NZ"/>
          </a:p>
        </p:txBody>
      </p:sp>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Rat and possum.jpg"/>
          <p:cNvPicPr>
            <a:picLocks noGrp="1" noChangeAspect="1"/>
          </p:cNvPicPr>
          <p:nvPr>
            <p:ph idx="1"/>
          </p:nvPr>
        </p:nvPicPr>
        <p:blipFill>
          <a:blip r:embed="rId2" cstate="print"/>
          <a:srcRect t="33672" r="53694" b="7401"/>
          <a:stretch>
            <a:fillRect/>
          </a:stretch>
        </p:blipFill>
        <p:spPr>
          <a:xfrm>
            <a:off x="359229" y="304800"/>
            <a:ext cx="3614057" cy="6324600"/>
          </a:xfrm>
        </p:spPr>
      </p:pic>
      <p:sp>
        <p:nvSpPr>
          <p:cNvPr id="7" name="TextBox 6"/>
          <p:cNvSpPr txBox="1"/>
          <p:nvPr/>
        </p:nvSpPr>
        <p:spPr>
          <a:xfrm>
            <a:off x="4114800" y="228600"/>
            <a:ext cx="4876800" cy="2062103"/>
          </a:xfrm>
          <a:prstGeom prst="rect">
            <a:avLst/>
          </a:prstGeom>
          <a:noFill/>
        </p:spPr>
        <p:txBody>
          <a:bodyPr wrap="square" rtlCol="0">
            <a:spAutoFit/>
          </a:bodyPr>
          <a:lstStyle/>
          <a:p>
            <a:pPr algn="ctr"/>
            <a:r>
              <a:rPr lang="en-US" sz="3200" b="1" dirty="0" smtClean="0"/>
              <a:t>Possums, stoats, rats, weasels, and ferrets kill    26 million birds or their eggs per year.</a:t>
            </a:r>
            <a:endParaRPr lang="en-US" sz="3200" b="1" dirty="0"/>
          </a:p>
        </p:txBody>
      </p:sp>
      <p:pic>
        <p:nvPicPr>
          <p:cNvPr id="9" name="Picture 8" descr="Rat and possum 1.jpg"/>
          <p:cNvPicPr>
            <a:picLocks noChangeAspect="1"/>
          </p:cNvPicPr>
          <p:nvPr/>
        </p:nvPicPr>
        <p:blipFill>
          <a:blip r:embed="rId3" cstate="print"/>
          <a:srcRect l="2046" t="66667" r="53761" b="9402"/>
          <a:stretch>
            <a:fillRect/>
          </a:stretch>
        </p:blipFill>
        <p:spPr>
          <a:xfrm rot="10800000">
            <a:off x="4038600" y="3962400"/>
            <a:ext cx="3581401" cy="2667119"/>
          </a:xfrm>
          <a:prstGeom prst="rect">
            <a:avLst/>
          </a:prstGeom>
        </p:spPr>
      </p:pic>
      <p:pic>
        <p:nvPicPr>
          <p:cNvPr id="4" name="Picture 3" descr="stoat 2.jpg"/>
          <p:cNvPicPr>
            <a:picLocks noChangeAspect="1"/>
          </p:cNvPicPr>
          <p:nvPr/>
        </p:nvPicPr>
        <p:blipFill>
          <a:blip r:embed="rId4" cstate="print"/>
          <a:srcRect b="8571"/>
          <a:stretch>
            <a:fillRect/>
          </a:stretch>
        </p:blipFill>
        <p:spPr>
          <a:xfrm>
            <a:off x="6248400" y="2438400"/>
            <a:ext cx="2667000" cy="2286000"/>
          </a:xfrm>
          <a:prstGeom prst="rect">
            <a:avLst/>
          </a:prstGeom>
        </p:spPr>
      </p:pic>
      <p:sp>
        <p:nvSpPr>
          <p:cNvPr id="10" name="Slide Number Placeholder 9"/>
          <p:cNvSpPr>
            <a:spLocks noGrp="1"/>
          </p:cNvSpPr>
          <p:nvPr>
            <p:ph type="sldNum" sz="quarter" idx="12"/>
          </p:nvPr>
        </p:nvSpPr>
        <p:spPr/>
        <p:txBody>
          <a:bodyPr/>
          <a:lstStyle/>
          <a:p>
            <a:fld id="{6A38B024-8453-4752-B241-A49543124642}" type="slidenum">
              <a:rPr lang="en-NZ" smtClean="0"/>
              <a:pPr/>
              <a:t>19</a:t>
            </a:fld>
            <a:endParaRPr lang="en-NZ"/>
          </a:p>
        </p:txBody>
      </p:sp>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NZ"/>
          </a:p>
        </p:txBody>
      </p:sp>
      <p:pic>
        <p:nvPicPr>
          <p:cNvPr id="4" name="FROSTY_MAN_AND_THE_BMX_KID_-_Extended_Version_HD.mp4">
            <a:hlinkClick r:id="" action="ppaction://media"/>
          </p:cNvPr>
          <p:cNvPicPr>
            <a:picLocks noGrp="1" noRot="1" noChangeAspect="1"/>
          </p:cNvPicPr>
          <p:nvPr>
            <p:ph idx="1"/>
            <a:videoFile r:link="rId1"/>
          </p:nvPr>
        </p:nvPicPr>
        <p:blipFill>
          <a:blip r:embed="rId3" cstate="print"/>
          <a:stretch>
            <a:fillRect/>
          </a:stretch>
        </p:blipFill>
        <p:spPr>
          <a:xfrm>
            <a:off x="0" y="18002"/>
            <a:ext cx="9144000" cy="6839998"/>
          </a:xfrm>
          <a:prstGeom prst="rect">
            <a:avLst/>
          </a:prstGeom>
        </p:spPr>
      </p:pic>
      <p:sp>
        <p:nvSpPr>
          <p:cNvPr id="5" name="Slide Number Placeholder 4"/>
          <p:cNvSpPr>
            <a:spLocks noGrp="1"/>
          </p:cNvSpPr>
          <p:nvPr>
            <p:ph type="sldNum" sz="quarter" idx="12"/>
          </p:nvPr>
        </p:nvSpPr>
        <p:spPr/>
        <p:txBody>
          <a:bodyPr/>
          <a:lstStyle/>
          <a:p>
            <a:fld id="{6A38B024-8453-4752-B241-A49543124642}" type="slidenum">
              <a:rPr lang="en-NZ" smtClean="0"/>
              <a:pPr/>
              <a:t>2</a:t>
            </a:fld>
            <a:endParaRPr lang="en-NZ"/>
          </a:p>
        </p:txBody>
      </p:sp>
    </p:spTree>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possum 1.jpg"/>
          <p:cNvPicPr>
            <a:picLocks noGrp="1" noChangeAspect="1"/>
          </p:cNvPicPr>
          <p:nvPr>
            <p:ph idx="1"/>
          </p:nvPr>
        </p:nvPicPr>
        <p:blipFill>
          <a:blip r:embed="rId3" cstate="print"/>
          <a:stretch>
            <a:fillRect/>
          </a:stretch>
        </p:blipFill>
        <p:spPr>
          <a:xfrm>
            <a:off x="511848" y="2590800"/>
            <a:ext cx="4708224" cy="3670190"/>
          </a:xfrm>
        </p:spPr>
      </p:pic>
      <p:pic>
        <p:nvPicPr>
          <p:cNvPr id="5" name="Picture 4" descr="possum 2.jpg"/>
          <p:cNvPicPr>
            <a:picLocks noChangeAspect="1"/>
          </p:cNvPicPr>
          <p:nvPr/>
        </p:nvPicPr>
        <p:blipFill>
          <a:blip r:embed="rId4" cstate="print"/>
          <a:stretch>
            <a:fillRect/>
          </a:stretch>
        </p:blipFill>
        <p:spPr>
          <a:xfrm>
            <a:off x="5562600" y="2590800"/>
            <a:ext cx="2971800" cy="3630575"/>
          </a:xfrm>
          <a:prstGeom prst="rect">
            <a:avLst/>
          </a:prstGeom>
        </p:spPr>
      </p:pic>
      <p:sp>
        <p:nvSpPr>
          <p:cNvPr id="6" name="Rectangle 5"/>
          <p:cNvSpPr/>
          <p:nvPr/>
        </p:nvSpPr>
        <p:spPr>
          <a:xfrm>
            <a:off x="381000" y="457200"/>
            <a:ext cx="8534400" cy="1815882"/>
          </a:xfrm>
          <a:prstGeom prst="rect">
            <a:avLst/>
          </a:prstGeom>
        </p:spPr>
        <p:txBody>
          <a:bodyPr wrap="square">
            <a:spAutoFit/>
          </a:bodyPr>
          <a:lstStyle/>
          <a:p>
            <a:pPr algn="ctr"/>
            <a:r>
              <a:rPr lang="en-US" sz="4800" b="1" dirty="0" smtClean="0">
                <a:solidFill>
                  <a:srgbClr val="FF0000"/>
                </a:solidFill>
              </a:rPr>
              <a:t>Possums</a:t>
            </a:r>
            <a:r>
              <a:rPr lang="en-US" sz="2000" b="1" dirty="0" smtClean="0"/>
              <a:t> </a:t>
            </a:r>
          </a:p>
          <a:p>
            <a:pPr algn="ctr"/>
            <a:r>
              <a:rPr lang="en-US" sz="3200" b="1" dirty="0" smtClean="0"/>
              <a:t>Introduced for fur in 1837.  </a:t>
            </a:r>
          </a:p>
          <a:p>
            <a:pPr algn="ctr"/>
            <a:r>
              <a:rPr lang="en-US" sz="3200" b="1" dirty="0" smtClean="0"/>
              <a:t>Consume 21,000 </a:t>
            </a:r>
            <a:r>
              <a:rPr lang="en-US" sz="3200" b="1" dirty="0" err="1" smtClean="0"/>
              <a:t>tonnes</a:t>
            </a:r>
            <a:r>
              <a:rPr lang="en-US" sz="3200" b="1" dirty="0" smtClean="0"/>
              <a:t> of vegetation per night.</a:t>
            </a:r>
            <a:endParaRPr lang="en-US" sz="3200" dirty="0"/>
          </a:p>
        </p:txBody>
      </p:sp>
      <p:sp>
        <p:nvSpPr>
          <p:cNvPr id="8" name="Slide Number Placeholder 7"/>
          <p:cNvSpPr>
            <a:spLocks noGrp="1"/>
          </p:cNvSpPr>
          <p:nvPr>
            <p:ph type="sldNum" sz="quarter" idx="12"/>
          </p:nvPr>
        </p:nvSpPr>
        <p:spPr/>
        <p:txBody>
          <a:bodyPr/>
          <a:lstStyle/>
          <a:p>
            <a:fld id="{6A38B024-8453-4752-B241-A49543124642}" type="slidenum">
              <a:rPr lang="en-NZ" smtClean="0"/>
              <a:pPr/>
              <a:t>20</a:t>
            </a:fld>
            <a:endParaRPr lang="en-NZ"/>
          </a:p>
        </p:txBody>
      </p:sp>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cats 1.jpg"/>
          <p:cNvPicPr>
            <a:picLocks noGrp="1" noChangeAspect="1"/>
          </p:cNvPicPr>
          <p:nvPr>
            <p:ph idx="1"/>
          </p:nvPr>
        </p:nvPicPr>
        <p:blipFill>
          <a:blip r:embed="rId2" cstate="print"/>
          <a:srcRect l="46306" t="6735" r="7388" b="5942"/>
          <a:stretch>
            <a:fillRect/>
          </a:stretch>
        </p:blipFill>
        <p:spPr>
          <a:xfrm>
            <a:off x="6084168" y="108539"/>
            <a:ext cx="2602632" cy="6749461"/>
          </a:xfrm>
        </p:spPr>
      </p:pic>
      <p:pic>
        <p:nvPicPr>
          <p:cNvPr id="5" name="Picture 4" descr="cats 2.jpg"/>
          <p:cNvPicPr>
            <a:picLocks noChangeAspect="1"/>
          </p:cNvPicPr>
          <p:nvPr/>
        </p:nvPicPr>
        <p:blipFill>
          <a:blip r:embed="rId3" cstate="print"/>
          <a:srcRect l="2979" b="40000"/>
          <a:stretch>
            <a:fillRect/>
          </a:stretch>
        </p:blipFill>
        <p:spPr>
          <a:xfrm>
            <a:off x="609600" y="1905000"/>
            <a:ext cx="5146808" cy="4267200"/>
          </a:xfrm>
          <a:prstGeom prst="rect">
            <a:avLst/>
          </a:prstGeom>
        </p:spPr>
      </p:pic>
      <p:sp>
        <p:nvSpPr>
          <p:cNvPr id="6" name="TextBox 5"/>
          <p:cNvSpPr txBox="1"/>
          <p:nvPr/>
        </p:nvSpPr>
        <p:spPr>
          <a:xfrm>
            <a:off x="762000" y="533400"/>
            <a:ext cx="4572000" cy="923330"/>
          </a:xfrm>
          <a:prstGeom prst="rect">
            <a:avLst/>
          </a:prstGeom>
          <a:noFill/>
        </p:spPr>
        <p:txBody>
          <a:bodyPr wrap="square" rtlCol="0">
            <a:spAutoFit/>
          </a:bodyPr>
          <a:lstStyle/>
          <a:p>
            <a:pPr algn="ctr"/>
            <a:r>
              <a:rPr lang="en-US" sz="5400" b="1" dirty="0" smtClean="0">
                <a:solidFill>
                  <a:srgbClr val="FF0000"/>
                </a:solidFill>
              </a:rPr>
              <a:t>Domestic Cats</a:t>
            </a:r>
            <a:endParaRPr lang="en-US" sz="5400" b="1" dirty="0">
              <a:solidFill>
                <a:srgbClr val="FF0000"/>
              </a:solidFill>
            </a:endParaRPr>
          </a:p>
        </p:txBody>
      </p:sp>
      <p:sp>
        <p:nvSpPr>
          <p:cNvPr id="8" name="Slide Number Placeholder 7"/>
          <p:cNvSpPr>
            <a:spLocks noGrp="1"/>
          </p:cNvSpPr>
          <p:nvPr>
            <p:ph type="sldNum" sz="quarter" idx="12"/>
          </p:nvPr>
        </p:nvSpPr>
        <p:spPr/>
        <p:txBody>
          <a:bodyPr/>
          <a:lstStyle/>
          <a:p>
            <a:fld id="{6A38B024-8453-4752-B241-A49543124642}" type="slidenum">
              <a:rPr lang="en-NZ" smtClean="0"/>
              <a:pPr/>
              <a:t>21</a:t>
            </a:fld>
            <a:endParaRPr lang="en-NZ"/>
          </a:p>
        </p:txBody>
      </p:sp>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0000CC"/>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rmAutofit fontScale="90000"/>
          </a:bodyPr>
          <a:lstStyle/>
          <a:p>
            <a:r>
              <a:rPr lang="en-US" sz="6600" b="1" dirty="0" smtClean="0">
                <a:solidFill>
                  <a:srgbClr val="FFFF00"/>
                </a:solidFill>
              </a:rPr>
              <a:t>OFFICIAL COMPLACENCY</a:t>
            </a:r>
            <a:endParaRPr lang="en-US" sz="6600" b="1" dirty="0">
              <a:solidFill>
                <a:srgbClr val="FFFF00"/>
              </a:solidFill>
            </a:endParaRPr>
          </a:p>
        </p:txBody>
      </p:sp>
      <p:sp>
        <p:nvSpPr>
          <p:cNvPr id="3" name="Content Placeholder 2"/>
          <p:cNvSpPr>
            <a:spLocks noGrp="1"/>
          </p:cNvSpPr>
          <p:nvPr>
            <p:ph idx="1"/>
          </p:nvPr>
        </p:nvSpPr>
        <p:spPr>
          <a:xfrm>
            <a:off x="395536" y="1340768"/>
            <a:ext cx="8458200" cy="5257800"/>
          </a:xfrm>
        </p:spPr>
        <p:txBody>
          <a:bodyPr>
            <a:normAutofit fontScale="70000" lnSpcReduction="20000"/>
          </a:bodyPr>
          <a:lstStyle/>
          <a:p>
            <a:r>
              <a:rPr lang="en-US" sz="4000" b="1" dirty="0" smtClean="0">
                <a:solidFill>
                  <a:schemeClr val="bg1"/>
                </a:solidFill>
              </a:rPr>
              <a:t>Scrapped moratorium on new fossil fuel generation, the bio-fuels sales obligation, car fuel efficiency standards</a:t>
            </a:r>
            <a:endParaRPr lang="en-US" sz="4000" dirty="0" smtClean="0">
              <a:solidFill>
                <a:schemeClr val="bg1"/>
              </a:solidFill>
            </a:endParaRPr>
          </a:p>
          <a:p>
            <a:r>
              <a:rPr lang="en-US" sz="4000" b="1" dirty="0" smtClean="0">
                <a:solidFill>
                  <a:schemeClr val="bg1"/>
                </a:solidFill>
              </a:rPr>
              <a:t>Cut climate research funding</a:t>
            </a:r>
            <a:endParaRPr lang="en-US" sz="4000" dirty="0" smtClean="0">
              <a:solidFill>
                <a:schemeClr val="bg1"/>
              </a:solidFill>
            </a:endParaRPr>
          </a:p>
          <a:p>
            <a:r>
              <a:rPr lang="en-US" sz="4000" b="1" dirty="0" smtClean="0">
                <a:solidFill>
                  <a:schemeClr val="bg1"/>
                </a:solidFill>
              </a:rPr>
              <a:t>Weakened the Emissions Trading Scheme and let the carbon price collapse</a:t>
            </a:r>
            <a:endParaRPr lang="en-US" sz="4000" dirty="0" smtClean="0">
              <a:solidFill>
                <a:schemeClr val="bg1"/>
              </a:solidFill>
            </a:endParaRPr>
          </a:p>
          <a:p>
            <a:r>
              <a:rPr lang="en-US" sz="4000" b="1" dirty="0" smtClean="0">
                <a:solidFill>
                  <a:schemeClr val="bg1"/>
                </a:solidFill>
              </a:rPr>
              <a:t>Failed to meet obligations under the 1997 Kyoto Protocol  and refused to recommit to it in 2012</a:t>
            </a:r>
          </a:p>
          <a:p>
            <a:r>
              <a:rPr lang="en-US" sz="4000" b="1" dirty="0" smtClean="0">
                <a:solidFill>
                  <a:schemeClr val="bg1"/>
                </a:solidFill>
              </a:rPr>
              <a:t>Opened up fossil fuel reserves to more </a:t>
            </a:r>
          </a:p>
          <a:p>
            <a:pPr>
              <a:buNone/>
            </a:pPr>
            <a:r>
              <a:rPr lang="en-US" sz="4000" b="1" dirty="0" smtClean="0">
                <a:solidFill>
                  <a:schemeClr val="bg1"/>
                </a:solidFill>
              </a:rPr>
              <a:t>	prospecting and drilling</a:t>
            </a:r>
          </a:p>
          <a:p>
            <a:r>
              <a:rPr lang="en-US" sz="4000" b="1" dirty="0" smtClean="0">
                <a:solidFill>
                  <a:schemeClr val="bg1"/>
                </a:solidFill>
              </a:rPr>
              <a:t>Constructed a lot more roads</a:t>
            </a:r>
            <a:endParaRPr lang="en-US" sz="4000" dirty="0" smtClean="0">
              <a:solidFill>
                <a:schemeClr val="bg1"/>
              </a:solidFill>
            </a:endParaRPr>
          </a:p>
          <a:p>
            <a:r>
              <a:rPr lang="en-US" sz="4000" b="1" dirty="0" smtClean="0">
                <a:solidFill>
                  <a:schemeClr val="bg1"/>
                </a:solidFill>
              </a:rPr>
              <a:t>Increased tax breaks for oil companies</a:t>
            </a:r>
          </a:p>
          <a:p>
            <a:r>
              <a:rPr lang="en-US" sz="4000" b="1" dirty="0" smtClean="0">
                <a:solidFill>
                  <a:schemeClr val="bg1"/>
                </a:solidFill>
              </a:rPr>
              <a:t>Repeatedly cut </a:t>
            </a:r>
            <a:r>
              <a:rPr lang="en-US" sz="4000" b="1" dirty="0" err="1" smtClean="0">
                <a:solidFill>
                  <a:schemeClr val="bg1"/>
                </a:solidFill>
              </a:rPr>
              <a:t>DoC</a:t>
            </a:r>
            <a:r>
              <a:rPr lang="en-US" sz="4000" b="1" dirty="0" smtClean="0">
                <a:solidFill>
                  <a:schemeClr val="bg1"/>
                </a:solidFill>
              </a:rPr>
              <a:t> budgets and staff</a:t>
            </a:r>
          </a:p>
          <a:p>
            <a:endParaRPr lang="en-US" dirty="0"/>
          </a:p>
        </p:txBody>
      </p:sp>
      <p:sp>
        <p:nvSpPr>
          <p:cNvPr id="4" name="Slide Number Placeholder 3"/>
          <p:cNvSpPr>
            <a:spLocks noGrp="1"/>
          </p:cNvSpPr>
          <p:nvPr>
            <p:ph type="sldNum" sz="quarter" idx="12"/>
          </p:nvPr>
        </p:nvSpPr>
        <p:spPr/>
        <p:txBody>
          <a:bodyPr/>
          <a:lstStyle/>
          <a:p>
            <a:fld id="{6A38B024-8453-4752-B241-A49543124642}" type="slidenum">
              <a:rPr lang="en-NZ" smtClean="0"/>
              <a:pPr/>
              <a:t>22</a:t>
            </a:fld>
            <a:endParaRPr lang="en-NZ"/>
          </a:p>
        </p:txBody>
      </p:sp>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http://www.sciencemediacentre.co.nz/wp-content/upload/2014/04/GHG.jpg"/>
          <p:cNvPicPr>
            <a:picLocks noChangeAspect="1" noChangeArrowheads="1"/>
          </p:cNvPicPr>
          <p:nvPr/>
        </p:nvPicPr>
        <p:blipFill>
          <a:blip r:embed="rId2" cstate="print"/>
          <a:srcRect/>
          <a:stretch>
            <a:fillRect/>
          </a:stretch>
        </p:blipFill>
        <p:spPr bwMode="auto">
          <a:xfrm>
            <a:off x="1547664" y="260648"/>
            <a:ext cx="6260693" cy="6309320"/>
          </a:xfrm>
          <a:prstGeom prst="rect">
            <a:avLst/>
          </a:prstGeom>
          <a:noFill/>
          <a:ln w="38100">
            <a:solidFill>
              <a:schemeClr val="tx1"/>
            </a:solidFill>
          </a:ln>
        </p:spPr>
      </p:pic>
      <p:pic>
        <p:nvPicPr>
          <p:cNvPr id="3" name="Picture 2" descr="cows.jpg"/>
          <p:cNvPicPr>
            <a:picLocks noChangeAspect="1"/>
          </p:cNvPicPr>
          <p:nvPr/>
        </p:nvPicPr>
        <p:blipFill>
          <a:blip r:embed="rId3" cstate="print"/>
          <a:srcRect l="40488" t="51789"/>
          <a:stretch>
            <a:fillRect/>
          </a:stretch>
        </p:blipFill>
        <p:spPr>
          <a:xfrm>
            <a:off x="539552" y="2780928"/>
            <a:ext cx="2952327" cy="1626673"/>
          </a:xfrm>
          <a:prstGeom prst="rect">
            <a:avLst/>
          </a:prstGeom>
        </p:spPr>
      </p:pic>
      <p:sp>
        <p:nvSpPr>
          <p:cNvPr id="4" name="TextBox 3"/>
          <p:cNvSpPr txBox="1"/>
          <p:nvPr/>
        </p:nvSpPr>
        <p:spPr>
          <a:xfrm>
            <a:off x="5292080" y="1124744"/>
            <a:ext cx="3456384" cy="461665"/>
          </a:xfrm>
          <a:prstGeom prst="rect">
            <a:avLst/>
          </a:prstGeom>
          <a:noFill/>
        </p:spPr>
        <p:txBody>
          <a:bodyPr wrap="square" rtlCol="0">
            <a:spAutoFit/>
          </a:bodyPr>
          <a:lstStyle/>
          <a:p>
            <a:pPr algn="ctr"/>
            <a:r>
              <a:rPr lang="en-NZ" sz="2400" b="1" dirty="0" smtClean="0">
                <a:solidFill>
                  <a:srgbClr val="FF0000"/>
                </a:solidFill>
              </a:rPr>
              <a:t>25% higher than in 1997!</a:t>
            </a:r>
            <a:endParaRPr lang="en-NZ" sz="2400" b="1" dirty="0">
              <a:solidFill>
                <a:srgbClr val="FF0000"/>
              </a:solidFill>
            </a:endParaRPr>
          </a:p>
        </p:txBody>
      </p:sp>
      <p:sp>
        <p:nvSpPr>
          <p:cNvPr id="5" name="Slide Number Placeholder 4"/>
          <p:cNvSpPr>
            <a:spLocks noGrp="1"/>
          </p:cNvSpPr>
          <p:nvPr>
            <p:ph type="sldNum" sz="quarter" idx="12"/>
          </p:nvPr>
        </p:nvSpPr>
        <p:spPr/>
        <p:txBody>
          <a:bodyPr/>
          <a:lstStyle/>
          <a:p>
            <a:fld id="{6A38B024-8453-4752-B241-A49543124642}" type="slidenum">
              <a:rPr lang="en-NZ" smtClean="0"/>
              <a:pPr/>
              <a:t>23</a:t>
            </a:fld>
            <a:endParaRPr lang="en-NZ"/>
          </a:p>
        </p:txBody>
      </p:sp>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Jesse Mulligan presents the weekly news wrap. (Source: Seven Sharp)"/>
          <p:cNvPicPr>
            <a:picLocks noChangeAspect="1" noChangeArrowheads="1"/>
          </p:cNvPicPr>
          <p:nvPr/>
        </p:nvPicPr>
        <p:blipFill>
          <a:blip r:embed="rId2" cstate="print"/>
          <a:srcRect/>
          <a:stretch>
            <a:fillRect/>
          </a:stretch>
        </p:blipFill>
        <p:spPr bwMode="auto">
          <a:xfrm>
            <a:off x="6248400" y="4133850"/>
            <a:ext cx="2514600" cy="1885950"/>
          </a:xfrm>
          <a:prstGeom prst="rect">
            <a:avLst/>
          </a:prstGeom>
          <a:noFill/>
        </p:spPr>
      </p:pic>
      <p:pic>
        <p:nvPicPr>
          <p:cNvPr id="28676" name="Picture 4" descr="http://www.tourismnewzealand.com/media/100787/RWC07%20GRB%20Paris%20Oct%2007%20Kapa%20Haka%20Group%20in%20front%20credit%20TNZ.jpg"/>
          <p:cNvPicPr>
            <a:picLocks noChangeAspect="1" noChangeArrowheads="1"/>
          </p:cNvPicPr>
          <p:nvPr/>
        </p:nvPicPr>
        <p:blipFill>
          <a:blip r:embed="rId3" cstate="print"/>
          <a:srcRect/>
          <a:stretch>
            <a:fillRect/>
          </a:stretch>
        </p:blipFill>
        <p:spPr bwMode="auto">
          <a:xfrm>
            <a:off x="480392" y="457200"/>
            <a:ext cx="6195392" cy="3352800"/>
          </a:xfrm>
          <a:prstGeom prst="rect">
            <a:avLst/>
          </a:prstGeom>
          <a:noFill/>
        </p:spPr>
      </p:pic>
      <p:cxnSp>
        <p:nvCxnSpPr>
          <p:cNvPr id="8" name="Curved Connector 7"/>
          <p:cNvCxnSpPr/>
          <p:nvPr/>
        </p:nvCxnSpPr>
        <p:spPr>
          <a:xfrm>
            <a:off x="4495800" y="3886200"/>
            <a:ext cx="1676400" cy="1447800"/>
          </a:xfrm>
          <a:prstGeom prst="curvedConnector3">
            <a:avLst>
              <a:gd name="adj1" fmla="val 50000"/>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685800" y="5562600"/>
            <a:ext cx="4724400" cy="923330"/>
          </a:xfrm>
          <a:prstGeom prst="rect">
            <a:avLst/>
          </a:prstGeom>
          <a:noFill/>
        </p:spPr>
        <p:txBody>
          <a:bodyPr wrap="square" rtlCol="0">
            <a:spAutoFit/>
          </a:bodyPr>
          <a:lstStyle/>
          <a:p>
            <a:r>
              <a:rPr lang="en-US" sz="5400" b="1" dirty="0" smtClean="0"/>
              <a:t>100% pure </a:t>
            </a:r>
            <a:r>
              <a:rPr lang="en-US" sz="5400" b="1" dirty="0" err="1" smtClean="0"/>
              <a:t>hyp</a:t>
            </a:r>
            <a:r>
              <a:rPr lang="en-US" sz="5400" b="1" dirty="0" smtClean="0"/>
              <a:t>?</a:t>
            </a:r>
            <a:endParaRPr lang="en-US" sz="5400" b="1" dirty="0"/>
          </a:p>
        </p:txBody>
      </p:sp>
      <p:pic>
        <p:nvPicPr>
          <p:cNvPr id="62466" name="Picture 2" descr="100% pure brand"/>
          <p:cNvPicPr>
            <a:picLocks noChangeAspect="1" noChangeArrowheads="1"/>
          </p:cNvPicPr>
          <p:nvPr/>
        </p:nvPicPr>
        <p:blipFill>
          <a:blip r:embed="rId4" cstate="print"/>
          <a:srcRect/>
          <a:stretch>
            <a:fillRect/>
          </a:stretch>
        </p:blipFill>
        <p:spPr bwMode="auto">
          <a:xfrm>
            <a:off x="1828800" y="3810000"/>
            <a:ext cx="2628900" cy="1733551"/>
          </a:xfrm>
          <a:prstGeom prst="rect">
            <a:avLst/>
          </a:prstGeom>
          <a:noFill/>
        </p:spPr>
      </p:pic>
      <p:sp>
        <p:nvSpPr>
          <p:cNvPr id="10" name="Slide Number Placeholder 9"/>
          <p:cNvSpPr>
            <a:spLocks noGrp="1"/>
          </p:cNvSpPr>
          <p:nvPr>
            <p:ph type="sldNum" sz="quarter" idx="12"/>
          </p:nvPr>
        </p:nvSpPr>
        <p:spPr/>
        <p:txBody>
          <a:bodyPr/>
          <a:lstStyle/>
          <a:p>
            <a:fld id="{6A38B024-8453-4752-B241-A49543124642}" type="slidenum">
              <a:rPr lang="en-NZ" smtClean="0"/>
              <a:pPr/>
              <a:t>24</a:t>
            </a:fld>
            <a:endParaRPr lang="en-NZ"/>
          </a:p>
        </p:txBody>
      </p:sp>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FFFF00"/>
          </a:solidFill>
          <a:ln w="28575">
            <a:solidFill>
              <a:schemeClr val="tx1"/>
            </a:solidFill>
          </a:ln>
        </p:spPr>
        <p:txBody>
          <a:bodyPr>
            <a:normAutofit/>
          </a:bodyPr>
          <a:lstStyle/>
          <a:p>
            <a:r>
              <a:rPr lang="en-US" sz="6000" b="1" dirty="0" smtClean="0">
                <a:solidFill>
                  <a:srgbClr val="FF0000"/>
                </a:solidFill>
              </a:rPr>
              <a:t>THE GLOBAL SITUATION</a:t>
            </a:r>
            <a:endParaRPr lang="en-US" sz="6000" b="1" dirty="0">
              <a:solidFill>
                <a:srgbClr val="FF0000"/>
              </a:solidFill>
            </a:endParaRPr>
          </a:p>
        </p:txBody>
      </p:sp>
      <p:sp>
        <p:nvSpPr>
          <p:cNvPr id="3" name="Content Placeholder 2"/>
          <p:cNvSpPr>
            <a:spLocks noGrp="1"/>
          </p:cNvSpPr>
          <p:nvPr>
            <p:ph idx="1"/>
          </p:nvPr>
        </p:nvSpPr>
        <p:spPr/>
        <p:txBody>
          <a:bodyPr>
            <a:normAutofit/>
          </a:bodyPr>
          <a:lstStyle/>
          <a:p>
            <a:pPr algn="ctr">
              <a:buNone/>
            </a:pPr>
            <a:r>
              <a:rPr lang="en-US" sz="4400" b="1" dirty="0" smtClean="0"/>
              <a:t>New Zealand is a microcosm of     a worsening ecological situation around the world…</a:t>
            </a:r>
            <a:endParaRPr lang="en-US" sz="4400" b="1" dirty="0"/>
          </a:p>
        </p:txBody>
      </p:sp>
      <p:pic>
        <p:nvPicPr>
          <p:cNvPr id="27651" name="Picture 3" descr="C:\Users\Phillip Donnell\AppData\Local\Microsoft\Windows\Temporary Internet Files\Content.IE5\AA4MXZ01\MP900390079[1].jpg"/>
          <p:cNvPicPr>
            <a:picLocks noChangeAspect="1" noChangeArrowheads="1"/>
          </p:cNvPicPr>
          <p:nvPr/>
        </p:nvPicPr>
        <p:blipFill>
          <a:blip r:embed="rId2" cstate="print"/>
          <a:srcRect/>
          <a:stretch>
            <a:fillRect/>
          </a:stretch>
        </p:blipFill>
        <p:spPr bwMode="auto">
          <a:xfrm>
            <a:off x="4932040" y="3861048"/>
            <a:ext cx="3657600" cy="2609088"/>
          </a:xfrm>
          <a:prstGeom prst="rect">
            <a:avLst/>
          </a:prstGeom>
          <a:noFill/>
        </p:spPr>
      </p:pic>
      <p:pic>
        <p:nvPicPr>
          <p:cNvPr id="27652" name="Picture 4" descr="C:\Users\Phillip Donnell\AppData\Local\Microsoft\Windows\Temporary Internet Files\Content.IE5\LQA2AQG1\MP900390078[1].jpg"/>
          <p:cNvPicPr>
            <a:picLocks noChangeAspect="1" noChangeArrowheads="1"/>
          </p:cNvPicPr>
          <p:nvPr/>
        </p:nvPicPr>
        <p:blipFill>
          <a:blip r:embed="rId3" cstate="print"/>
          <a:srcRect/>
          <a:stretch>
            <a:fillRect/>
          </a:stretch>
        </p:blipFill>
        <p:spPr bwMode="auto">
          <a:xfrm>
            <a:off x="467544" y="3861048"/>
            <a:ext cx="3738785" cy="2667000"/>
          </a:xfrm>
          <a:prstGeom prst="rect">
            <a:avLst/>
          </a:prstGeom>
          <a:noFill/>
        </p:spPr>
      </p:pic>
      <p:sp>
        <p:nvSpPr>
          <p:cNvPr id="8" name="Right Arrow 7"/>
          <p:cNvSpPr/>
          <p:nvPr/>
        </p:nvSpPr>
        <p:spPr>
          <a:xfrm>
            <a:off x="4267200" y="4724400"/>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8"/>
          <p:cNvSpPr>
            <a:spLocks noGrp="1"/>
          </p:cNvSpPr>
          <p:nvPr>
            <p:ph type="sldNum" sz="quarter" idx="12"/>
          </p:nvPr>
        </p:nvSpPr>
        <p:spPr/>
        <p:txBody>
          <a:bodyPr/>
          <a:lstStyle/>
          <a:p>
            <a:fld id="{6A38B024-8453-4752-B241-A49543124642}" type="slidenum">
              <a:rPr lang="en-NZ" smtClean="0"/>
              <a:pPr/>
              <a:t>25</a:t>
            </a:fld>
            <a:endParaRPr lang="en-NZ"/>
          </a:p>
        </p:txBody>
      </p:sp>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2" name="TextBox 1"/>
          <p:cNvSpPr txBox="1"/>
          <p:nvPr/>
        </p:nvSpPr>
        <p:spPr>
          <a:xfrm>
            <a:off x="323528" y="188640"/>
            <a:ext cx="4551040" cy="6494085"/>
          </a:xfrm>
          <a:prstGeom prst="rect">
            <a:avLst/>
          </a:prstGeom>
          <a:noFill/>
          <a:scene3d>
            <a:camera prst="orthographicFront">
              <a:rot lat="0" lon="21594000" rev="0"/>
            </a:camera>
            <a:lightRig rig="threePt" dir="t"/>
          </a:scene3d>
          <a:sp3d/>
        </p:spPr>
        <p:txBody>
          <a:bodyPr wrap="square" rtlCol="0">
            <a:spAutoFit/>
          </a:bodyPr>
          <a:lstStyle/>
          <a:p>
            <a:r>
              <a:rPr lang="en-US" sz="3200" b="1" dirty="0" smtClean="0"/>
              <a:t>“Our world society is on a non-sustainable course, and any one of </a:t>
            </a:r>
            <a:r>
              <a:rPr lang="en-US" sz="3200" b="1" dirty="0" smtClean="0">
                <a:solidFill>
                  <a:srgbClr val="0000CC"/>
                </a:solidFill>
              </a:rPr>
              <a:t>12</a:t>
            </a:r>
            <a:r>
              <a:rPr lang="en-US" sz="3200" b="1" dirty="0" smtClean="0">
                <a:solidFill>
                  <a:srgbClr val="FF0000"/>
                </a:solidFill>
              </a:rPr>
              <a:t> </a:t>
            </a:r>
            <a:r>
              <a:rPr lang="en-US" sz="3200" b="1" dirty="0" smtClean="0"/>
              <a:t>problems of non-sustainability would suffice to limit our lifestyle within the next several decades. They are like time bombs with </a:t>
            </a:r>
            <a:r>
              <a:rPr lang="en-US" sz="3200" b="1" dirty="0" smtClean="0">
                <a:solidFill>
                  <a:srgbClr val="0000CC"/>
                </a:solidFill>
              </a:rPr>
              <a:t>fuses of less than 50 years…”</a:t>
            </a:r>
          </a:p>
          <a:p>
            <a:r>
              <a:rPr lang="en-US" sz="3200" b="1" dirty="0" smtClean="0"/>
              <a:t>Jared Diamond, 2005: </a:t>
            </a:r>
            <a:r>
              <a:rPr lang="en-US" sz="3200" b="1" i="1" dirty="0" smtClean="0"/>
              <a:t>Collapse</a:t>
            </a:r>
            <a:r>
              <a:rPr lang="en-US" sz="3200" b="1" dirty="0" smtClean="0"/>
              <a:t>, page 498 </a:t>
            </a:r>
            <a:endParaRPr lang="en-US" sz="3200" b="1" dirty="0"/>
          </a:p>
        </p:txBody>
      </p:sp>
      <p:pic>
        <p:nvPicPr>
          <p:cNvPr id="4" name="Content Placeholder 3" descr="Well Conf 3.jpg"/>
          <p:cNvPicPr>
            <a:picLocks noChangeAspect="1"/>
          </p:cNvPicPr>
          <p:nvPr/>
        </p:nvPicPr>
        <p:blipFill>
          <a:blip r:embed="rId2" cstate="print"/>
          <a:srcRect t="52222"/>
          <a:stretch>
            <a:fillRect/>
          </a:stretch>
        </p:blipFill>
        <p:spPr>
          <a:xfrm rot="5400000">
            <a:off x="4291338" y="1621430"/>
            <a:ext cx="5328593" cy="3615141"/>
          </a:xfrm>
          <a:prstGeom prst="rect">
            <a:avLst/>
          </a:prstGeom>
        </p:spPr>
      </p:pic>
      <p:sp>
        <p:nvSpPr>
          <p:cNvPr id="5" name="Slide Number Placeholder 4"/>
          <p:cNvSpPr>
            <a:spLocks noGrp="1"/>
          </p:cNvSpPr>
          <p:nvPr>
            <p:ph type="sldNum" sz="quarter" idx="12"/>
          </p:nvPr>
        </p:nvSpPr>
        <p:spPr/>
        <p:txBody>
          <a:bodyPr/>
          <a:lstStyle/>
          <a:p>
            <a:fld id="{6A38B024-8453-4752-B241-A49543124642}" type="slidenum">
              <a:rPr lang="en-NZ" smtClean="0"/>
              <a:pPr/>
              <a:t>26</a:t>
            </a:fld>
            <a:endParaRPr lang="en-NZ"/>
          </a:p>
        </p:txBody>
      </p:sp>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8" descr="File:SlashandburninBrazil.jpg">
            <a:hlinkClick r:id="rId2"/>
          </p:cNvPr>
          <p:cNvPicPr>
            <a:picLocks noChangeAspect="1" noChangeArrowheads="1"/>
          </p:cNvPicPr>
          <p:nvPr/>
        </p:nvPicPr>
        <p:blipFill>
          <a:blip r:embed="rId3" cstate="print"/>
          <a:srcRect/>
          <a:stretch>
            <a:fillRect/>
          </a:stretch>
        </p:blipFill>
        <p:spPr bwMode="auto">
          <a:xfrm>
            <a:off x="611560" y="404664"/>
            <a:ext cx="4606925" cy="2659063"/>
          </a:xfrm>
          <a:prstGeom prst="rect">
            <a:avLst/>
          </a:prstGeom>
          <a:noFill/>
          <a:ln w="9525">
            <a:noFill/>
            <a:miter lim="800000"/>
            <a:headEnd/>
            <a:tailEnd/>
          </a:ln>
        </p:spPr>
      </p:pic>
      <p:sp>
        <p:nvSpPr>
          <p:cNvPr id="3" name="Content Placeholder 2"/>
          <p:cNvSpPr>
            <a:spLocks noGrp="1"/>
          </p:cNvSpPr>
          <p:nvPr>
            <p:ph idx="1"/>
          </p:nvPr>
        </p:nvSpPr>
        <p:spPr>
          <a:xfrm>
            <a:off x="323528" y="3356992"/>
            <a:ext cx="8568952" cy="3240360"/>
          </a:xfrm>
        </p:spPr>
        <p:txBody>
          <a:bodyPr>
            <a:normAutofit fontScale="77500" lnSpcReduction="20000"/>
          </a:bodyPr>
          <a:lstStyle/>
          <a:p>
            <a:r>
              <a:rPr lang="en-US" sz="3900" b="1" dirty="0" smtClean="0"/>
              <a:t>Natural </a:t>
            </a:r>
            <a:r>
              <a:rPr lang="en-US" sz="3900" b="1" dirty="0"/>
              <a:t>Habitats (such as forests, </a:t>
            </a:r>
            <a:r>
              <a:rPr lang="en-US" sz="3900" b="1" dirty="0" smtClean="0"/>
              <a:t>wetlands</a:t>
            </a:r>
            <a:r>
              <a:rPr lang="en-US" sz="3900" b="1" dirty="0"/>
              <a:t>, and coral reefs</a:t>
            </a:r>
            <a:r>
              <a:rPr lang="en-US" sz="3900" b="1" dirty="0" smtClean="0"/>
              <a:t>)</a:t>
            </a:r>
            <a:endParaRPr lang="en-NZ" sz="3900" b="1" dirty="0"/>
          </a:p>
          <a:p>
            <a:r>
              <a:rPr lang="en-US" sz="3900" b="1" dirty="0"/>
              <a:t>Wild </a:t>
            </a:r>
            <a:r>
              <a:rPr lang="en-US" sz="3900" b="1" dirty="0" smtClean="0"/>
              <a:t>Foods (especially </a:t>
            </a:r>
            <a:r>
              <a:rPr lang="en-US" sz="3900" b="1" dirty="0"/>
              <a:t>fish and </a:t>
            </a:r>
            <a:r>
              <a:rPr lang="en-US" sz="3900" b="1" dirty="0" smtClean="0"/>
              <a:t>shellfish) </a:t>
            </a:r>
            <a:endParaRPr lang="en-NZ" sz="3900" b="1" dirty="0"/>
          </a:p>
          <a:p>
            <a:r>
              <a:rPr lang="en-US" sz="3900" b="1" dirty="0"/>
              <a:t>Biodiversity (we are already witnessing </a:t>
            </a:r>
            <a:r>
              <a:rPr lang="en-US" sz="3900" b="1" dirty="0" smtClean="0"/>
              <a:t>the </a:t>
            </a:r>
            <a:r>
              <a:rPr lang="en-US" sz="3900" b="1" dirty="0"/>
              <a:t>sixth and most catastrophic </a:t>
            </a:r>
            <a:r>
              <a:rPr lang="en-US" sz="3900" b="1" dirty="0" smtClean="0"/>
              <a:t>global </a:t>
            </a:r>
            <a:r>
              <a:rPr lang="en-US" sz="3900" b="1" dirty="0"/>
              <a:t>wave of extinctions</a:t>
            </a:r>
            <a:r>
              <a:rPr lang="en-NZ" sz="3900" b="1" dirty="0"/>
              <a:t>)</a:t>
            </a:r>
          </a:p>
          <a:p>
            <a:r>
              <a:rPr lang="en-US" sz="3900" b="1" dirty="0"/>
              <a:t>S</a:t>
            </a:r>
            <a:r>
              <a:rPr lang="en-US" sz="3900" b="1" dirty="0" smtClean="0"/>
              <a:t>oil </a:t>
            </a:r>
            <a:r>
              <a:rPr lang="en-US" sz="3900" b="1" dirty="0"/>
              <a:t>(which is being destroyed far more </a:t>
            </a:r>
            <a:r>
              <a:rPr lang="en-US" sz="3900" b="1" dirty="0" smtClean="0"/>
              <a:t>	quickly </a:t>
            </a:r>
            <a:r>
              <a:rPr lang="en-US" sz="3900" b="1" dirty="0"/>
              <a:t>than it is being formed)</a:t>
            </a:r>
            <a:endParaRPr lang="en-NZ" sz="3900" b="1" dirty="0"/>
          </a:p>
          <a:p>
            <a:pPr>
              <a:buNone/>
            </a:pPr>
            <a:r>
              <a:rPr lang="en-US" sz="1200" dirty="0"/>
              <a:t> </a:t>
            </a:r>
            <a:endParaRPr lang="en-NZ" sz="1200" dirty="0"/>
          </a:p>
          <a:p>
            <a:pPr>
              <a:buNone/>
            </a:pPr>
            <a:r>
              <a:rPr lang="en-US" sz="1200" dirty="0"/>
              <a:t> </a:t>
            </a:r>
            <a:endParaRPr lang="en-NZ" sz="1200" dirty="0"/>
          </a:p>
          <a:p>
            <a:endParaRPr lang="en-NZ" sz="1200" dirty="0"/>
          </a:p>
        </p:txBody>
      </p:sp>
      <p:sp>
        <p:nvSpPr>
          <p:cNvPr id="6" name="TextBox 5"/>
          <p:cNvSpPr txBox="1"/>
          <p:nvPr/>
        </p:nvSpPr>
        <p:spPr>
          <a:xfrm>
            <a:off x="5436096" y="620688"/>
            <a:ext cx="3240360" cy="2585323"/>
          </a:xfrm>
          <a:prstGeom prst="rect">
            <a:avLst/>
          </a:prstGeom>
          <a:solidFill>
            <a:schemeClr val="bg1"/>
          </a:solidFill>
        </p:spPr>
        <p:txBody>
          <a:bodyPr wrap="square" rtlCol="0">
            <a:spAutoFit/>
          </a:bodyPr>
          <a:lstStyle/>
          <a:p>
            <a:pPr algn="ctr">
              <a:buNone/>
            </a:pPr>
            <a:r>
              <a:rPr lang="en-US" sz="3600" b="1" i="1" dirty="0" smtClean="0"/>
              <a:t>DESTRUCTION OR LOSSES OF </a:t>
            </a:r>
          </a:p>
          <a:p>
            <a:pPr algn="ctr">
              <a:buNone/>
            </a:pPr>
            <a:r>
              <a:rPr lang="en-US" sz="3600" b="1" i="1" dirty="0" smtClean="0">
                <a:solidFill>
                  <a:srgbClr val="FF0000"/>
                </a:solidFill>
              </a:rPr>
              <a:t>NATURAL RESOURCES</a:t>
            </a:r>
          </a:p>
          <a:p>
            <a:endParaRPr lang="en-NZ" dirty="0"/>
          </a:p>
        </p:txBody>
      </p:sp>
      <p:sp>
        <p:nvSpPr>
          <p:cNvPr id="5" name="Slide Number Placeholder 4"/>
          <p:cNvSpPr>
            <a:spLocks noGrp="1"/>
          </p:cNvSpPr>
          <p:nvPr>
            <p:ph type="sldNum" sz="quarter" idx="12"/>
          </p:nvPr>
        </p:nvSpPr>
        <p:spPr/>
        <p:txBody>
          <a:bodyPr/>
          <a:lstStyle/>
          <a:p>
            <a:fld id="{6A38B024-8453-4752-B241-A49543124642}" type="slidenum">
              <a:rPr lang="en-NZ" smtClean="0"/>
              <a:pPr/>
              <a:t>27</a:t>
            </a:fld>
            <a:endParaRPr lang="en-NZ"/>
          </a:p>
        </p:txBody>
      </p:sp>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60648"/>
            <a:ext cx="8229600" cy="6264696"/>
          </a:xfrm>
        </p:spPr>
        <p:txBody>
          <a:bodyPr>
            <a:normAutofit/>
          </a:bodyPr>
          <a:lstStyle/>
          <a:p>
            <a:pPr algn="ctr">
              <a:buNone/>
            </a:pPr>
            <a:r>
              <a:rPr lang="en-US" sz="3600" b="1" i="1" dirty="0" smtClean="0">
                <a:solidFill>
                  <a:srgbClr val="FF0000"/>
                </a:solidFill>
              </a:rPr>
              <a:t>CEILINGS </a:t>
            </a:r>
            <a:r>
              <a:rPr lang="en-US" sz="3600" b="1" i="1" dirty="0" smtClean="0"/>
              <a:t>ON NATURAL RESOURCES</a:t>
            </a:r>
          </a:p>
          <a:p>
            <a:pPr algn="ctr">
              <a:buNone/>
            </a:pPr>
            <a:endParaRPr lang="en-NZ" sz="3600" b="1" dirty="0" smtClean="0"/>
          </a:p>
          <a:p>
            <a:r>
              <a:rPr lang="en-US" sz="3600" b="1" dirty="0" smtClean="0"/>
              <a:t>Energy - coal, oil, natural gas</a:t>
            </a:r>
            <a:endParaRPr lang="en-NZ" sz="3600" b="1" dirty="0" smtClean="0"/>
          </a:p>
          <a:p>
            <a:r>
              <a:rPr lang="en-US" sz="3600" b="1" dirty="0" smtClean="0"/>
              <a:t>Freshwater - most of what is available is 	already being utilized. </a:t>
            </a:r>
            <a:endParaRPr lang="en-NZ" sz="3600" b="1" dirty="0" smtClean="0"/>
          </a:p>
          <a:p>
            <a:r>
              <a:rPr lang="en-US" sz="3600" b="1" dirty="0" smtClean="0"/>
              <a:t>Photosynthetic Capacity (the amount of 	solar energy fixed by photosynthesis)</a:t>
            </a:r>
            <a:endParaRPr lang="en-NZ" sz="3600" b="1" dirty="0" smtClean="0"/>
          </a:p>
          <a:p>
            <a:pPr>
              <a:buNone/>
            </a:pPr>
            <a:endParaRPr lang="en-US" sz="3600" b="1" dirty="0" smtClean="0"/>
          </a:p>
          <a:p>
            <a:pPr>
              <a:buNone/>
            </a:pPr>
            <a:r>
              <a:rPr lang="en-US" sz="3600" b="1" dirty="0" smtClean="0"/>
              <a:t>All of these are </a:t>
            </a:r>
            <a:r>
              <a:rPr lang="en-US" sz="3600" b="1" dirty="0" smtClean="0">
                <a:solidFill>
                  <a:srgbClr val="0000CC"/>
                </a:solidFill>
              </a:rPr>
              <a:t>finite</a:t>
            </a:r>
            <a:r>
              <a:rPr lang="en-US" sz="3600" b="1" dirty="0" smtClean="0"/>
              <a:t> and will very soon reach their limits.</a:t>
            </a:r>
            <a:endParaRPr lang="en-NZ" sz="3600" b="1" dirty="0" smtClean="0"/>
          </a:p>
          <a:p>
            <a:endParaRPr lang="en-NZ" dirty="0"/>
          </a:p>
        </p:txBody>
      </p:sp>
      <p:sp>
        <p:nvSpPr>
          <p:cNvPr id="4" name="Slide Number Placeholder 3"/>
          <p:cNvSpPr>
            <a:spLocks noGrp="1"/>
          </p:cNvSpPr>
          <p:nvPr>
            <p:ph type="sldNum" sz="quarter" idx="12"/>
          </p:nvPr>
        </p:nvSpPr>
        <p:spPr/>
        <p:txBody>
          <a:bodyPr/>
          <a:lstStyle/>
          <a:p>
            <a:fld id="{6A38B024-8453-4752-B241-A49543124642}" type="slidenum">
              <a:rPr lang="en-NZ" smtClean="0"/>
              <a:pPr/>
              <a:t>28</a:t>
            </a:fld>
            <a:endParaRPr lang="en-NZ"/>
          </a:p>
        </p:txBody>
      </p:sp>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55576" y="332656"/>
            <a:ext cx="7920880" cy="6370975"/>
          </a:xfrm>
          <a:prstGeom prst="rect">
            <a:avLst/>
          </a:prstGeom>
        </p:spPr>
        <p:txBody>
          <a:bodyPr wrap="square">
            <a:spAutoFit/>
          </a:bodyPr>
          <a:lstStyle/>
          <a:p>
            <a:pPr algn="ctr"/>
            <a:r>
              <a:rPr lang="en-US" sz="3600" b="1" i="1" dirty="0" smtClean="0">
                <a:solidFill>
                  <a:srgbClr val="FF0000"/>
                </a:solidFill>
              </a:rPr>
              <a:t>HARMFUL THINGS </a:t>
            </a:r>
          </a:p>
          <a:p>
            <a:pPr algn="ctr"/>
            <a:r>
              <a:rPr lang="en-US" sz="3600" b="1" i="1" dirty="0" smtClean="0">
                <a:solidFill>
                  <a:srgbClr val="FF0000"/>
                </a:solidFill>
              </a:rPr>
              <a:t>THAT WE PRODUCE OR MOVE AROUND</a:t>
            </a:r>
          </a:p>
          <a:p>
            <a:pPr algn="ctr"/>
            <a:endParaRPr lang="en-NZ" sz="1200" b="1" dirty="0" smtClean="0"/>
          </a:p>
          <a:p>
            <a:pPr>
              <a:buFont typeface="Arial" pitchFamily="34" charset="0"/>
              <a:buChar char="•"/>
            </a:pPr>
            <a:r>
              <a:rPr lang="en-US" sz="3600" b="1" dirty="0" smtClean="0"/>
              <a:t> Toxic Chemicals - insecticides, 	pesticides, herbicides, detergents, 	plastics, etc. </a:t>
            </a:r>
            <a:endParaRPr lang="en-NZ" sz="3600" b="1" dirty="0" smtClean="0"/>
          </a:p>
          <a:p>
            <a:pPr>
              <a:buFont typeface="Arial" pitchFamily="34" charset="0"/>
              <a:buChar char="•"/>
            </a:pPr>
            <a:r>
              <a:rPr lang="en-US" sz="3600" b="1" dirty="0" smtClean="0"/>
              <a:t> Alien Species - some useful but others 	are hugely devastating </a:t>
            </a:r>
            <a:endParaRPr lang="en-NZ" sz="3600" b="1" dirty="0" smtClean="0"/>
          </a:p>
          <a:p>
            <a:pPr>
              <a:buFont typeface="Arial" pitchFamily="34" charset="0"/>
              <a:buChar char="•"/>
            </a:pPr>
            <a:r>
              <a:rPr lang="en-US" sz="3600" b="1" dirty="0" smtClean="0"/>
              <a:t> Atmospheric gases - which damage the 	protective ozone layer or absorb 	sunlight and thereby lead to global 	warming.</a:t>
            </a:r>
            <a:endParaRPr lang="en-NZ" sz="3600" b="1" dirty="0"/>
          </a:p>
        </p:txBody>
      </p:sp>
      <p:sp>
        <p:nvSpPr>
          <p:cNvPr id="3" name="Slide Number Placeholder 2"/>
          <p:cNvSpPr>
            <a:spLocks noGrp="1"/>
          </p:cNvSpPr>
          <p:nvPr>
            <p:ph type="sldNum" sz="quarter" idx="12"/>
          </p:nvPr>
        </p:nvSpPr>
        <p:spPr/>
        <p:txBody>
          <a:bodyPr/>
          <a:lstStyle/>
          <a:p>
            <a:fld id="{6A38B024-8453-4752-B241-A49543124642}" type="slidenum">
              <a:rPr lang="en-NZ" smtClean="0"/>
              <a:pPr/>
              <a:t>29</a:t>
            </a:fld>
            <a:endParaRPr lang="en-NZ"/>
          </a:p>
        </p:txBody>
      </p:sp>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381000"/>
            <a:ext cx="4572000" cy="6172200"/>
          </a:xfrm>
        </p:spPr>
        <p:txBody>
          <a:bodyPr>
            <a:noAutofit/>
          </a:bodyPr>
          <a:lstStyle/>
          <a:p>
            <a:pPr marL="0">
              <a:spcBef>
                <a:spcPts val="0"/>
              </a:spcBef>
              <a:buNone/>
            </a:pPr>
            <a:r>
              <a:rPr lang="en-US" sz="5400" b="1" dirty="0" smtClean="0"/>
              <a:t>If God came  </a:t>
            </a:r>
          </a:p>
          <a:p>
            <a:pPr marL="0">
              <a:spcBef>
                <a:spcPts val="0"/>
              </a:spcBef>
              <a:buNone/>
            </a:pPr>
            <a:r>
              <a:rPr lang="en-US" sz="5400" b="1" dirty="0" smtClean="0"/>
              <a:t>to tread </a:t>
            </a:r>
          </a:p>
          <a:p>
            <a:pPr marL="0">
              <a:spcBef>
                <a:spcPts val="0"/>
              </a:spcBef>
              <a:buNone/>
            </a:pPr>
            <a:r>
              <a:rPr lang="en-US" sz="5400" b="1" dirty="0" smtClean="0"/>
              <a:t>the ground in New Zealand today, would he find an “Eden”?</a:t>
            </a:r>
            <a:endParaRPr lang="en-US" sz="5400" b="1" dirty="0"/>
          </a:p>
        </p:txBody>
      </p:sp>
      <p:pic>
        <p:nvPicPr>
          <p:cNvPr id="5" name="il_fi" descr="http://lavistachurchofchrist.org/Pictures/Patriarichal%20Age/images/adam_in_the_garden_of_eden.jpg"/>
          <p:cNvPicPr/>
          <p:nvPr/>
        </p:nvPicPr>
        <p:blipFill>
          <a:blip r:embed="rId2" cstate="print"/>
          <a:srcRect/>
          <a:stretch>
            <a:fillRect/>
          </a:stretch>
        </p:blipFill>
        <p:spPr bwMode="auto">
          <a:xfrm>
            <a:off x="4644008" y="533400"/>
            <a:ext cx="4042792" cy="5847928"/>
          </a:xfrm>
          <a:prstGeom prst="rect">
            <a:avLst/>
          </a:prstGeom>
          <a:noFill/>
          <a:ln w="9525">
            <a:noFill/>
            <a:miter lim="800000"/>
            <a:headEnd/>
            <a:tailEnd/>
          </a:ln>
        </p:spPr>
      </p:pic>
      <p:sp>
        <p:nvSpPr>
          <p:cNvPr id="6" name="Slide Number Placeholder 5"/>
          <p:cNvSpPr>
            <a:spLocks noGrp="1"/>
          </p:cNvSpPr>
          <p:nvPr>
            <p:ph type="sldNum" sz="quarter" idx="12"/>
          </p:nvPr>
        </p:nvSpPr>
        <p:spPr/>
        <p:txBody>
          <a:bodyPr/>
          <a:lstStyle/>
          <a:p>
            <a:fld id="{6A38B024-8453-4752-B241-A49543124642}" type="slidenum">
              <a:rPr lang="en-NZ" smtClean="0"/>
              <a:pPr/>
              <a:t>3</a:t>
            </a:fld>
            <a:endParaRPr lang="en-NZ"/>
          </a:p>
        </p:txBody>
      </p:sp>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95536" y="260648"/>
            <a:ext cx="8424936" cy="5632311"/>
          </a:xfrm>
          <a:prstGeom prst="rect">
            <a:avLst/>
          </a:prstGeom>
        </p:spPr>
        <p:txBody>
          <a:bodyPr wrap="square">
            <a:spAutoFit/>
          </a:bodyPr>
          <a:lstStyle/>
          <a:p>
            <a:pPr algn="ctr"/>
            <a:r>
              <a:rPr lang="en-US" sz="3600" b="1" i="1" dirty="0" smtClean="0">
                <a:solidFill>
                  <a:srgbClr val="FF0000"/>
                </a:solidFill>
              </a:rPr>
              <a:t>POPULATION </a:t>
            </a:r>
            <a:r>
              <a:rPr lang="en-US" sz="3600" b="1" i="1" dirty="0" smtClean="0"/>
              <a:t>ISSUES</a:t>
            </a:r>
          </a:p>
          <a:p>
            <a:pPr algn="ctr"/>
            <a:endParaRPr lang="en-NZ" sz="3600" b="1" dirty="0" smtClean="0"/>
          </a:p>
          <a:p>
            <a:pPr>
              <a:buFont typeface="Arial" pitchFamily="34" charset="0"/>
              <a:buChar char="•"/>
            </a:pPr>
            <a:r>
              <a:rPr lang="en-US" sz="3600" b="1" dirty="0" smtClean="0"/>
              <a:t> Population Growth (especially the  	disproportionate number of children 	and young reproductive people)</a:t>
            </a:r>
          </a:p>
          <a:p>
            <a:endParaRPr lang="en-NZ" sz="3600" b="1" dirty="0" smtClean="0"/>
          </a:p>
          <a:p>
            <a:pPr>
              <a:buFont typeface="Arial" pitchFamily="34" charset="0"/>
              <a:buChar char="•"/>
            </a:pPr>
            <a:r>
              <a:rPr lang="en-US" sz="3600" b="1" dirty="0" smtClean="0"/>
              <a:t> </a:t>
            </a:r>
            <a:r>
              <a:rPr lang="en-US" sz="3600" b="1" dirty="0"/>
              <a:t>T</a:t>
            </a:r>
            <a:r>
              <a:rPr lang="en-US" sz="3600" b="1" dirty="0" smtClean="0"/>
              <a:t>he Impact of that Growth on the environment as so many seek a better standard of living (which the planet can't sustain)</a:t>
            </a:r>
            <a:endParaRPr lang="en-NZ" sz="3600" b="1" dirty="0"/>
          </a:p>
        </p:txBody>
      </p:sp>
      <p:sp>
        <p:nvSpPr>
          <p:cNvPr id="3" name="Slide Number Placeholder 2"/>
          <p:cNvSpPr>
            <a:spLocks noGrp="1"/>
          </p:cNvSpPr>
          <p:nvPr>
            <p:ph type="sldNum" sz="quarter" idx="12"/>
          </p:nvPr>
        </p:nvSpPr>
        <p:spPr/>
        <p:txBody>
          <a:bodyPr/>
          <a:lstStyle/>
          <a:p>
            <a:fld id="{6A38B024-8453-4752-B241-A49543124642}" type="slidenum">
              <a:rPr lang="en-NZ" smtClean="0"/>
              <a:pPr/>
              <a:t>30</a:t>
            </a:fld>
            <a:endParaRPr lang="en-NZ"/>
          </a:p>
        </p:txBody>
      </p:sp>
    </p:spTree>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3073" name="Rectangle 1"/>
          <p:cNvSpPr>
            <a:spLocks noChangeArrowheads="1"/>
          </p:cNvSpPr>
          <p:nvPr/>
        </p:nvSpPr>
        <p:spPr bwMode="auto">
          <a:xfrm>
            <a:off x="323528" y="326411"/>
            <a:ext cx="8496944" cy="649408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200" b="1" i="1"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“…because we are rapidly advancing along this non-sustainable course, the world’s environmental problems will get resolved in one way of another, </a:t>
            </a:r>
            <a:r>
              <a:rPr kumimoji="0" lang="en-US" sz="3200" b="1" i="1" u="none" strike="noStrike" cap="none" normalizeH="0" baseline="0" dirty="0" smtClean="0">
                <a:ln>
                  <a:noFill/>
                </a:ln>
                <a:solidFill>
                  <a:srgbClr val="0000CC"/>
                </a:solidFill>
                <a:effectLst/>
                <a:latin typeface="Calibri" pitchFamily="34" charset="0"/>
                <a:ea typeface="Calibri" pitchFamily="34" charset="0"/>
                <a:cs typeface="Times New Roman" pitchFamily="18" charset="0"/>
              </a:rPr>
              <a:t>within the lifetimes of the children and young adults alive today.</a:t>
            </a:r>
            <a:r>
              <a:rPr kumimoji="0" lang="en-US" sz="3200" b="1" i="1"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The only question is whether they will become resolved in pleasant ways of our own choice, or in unpleasant ways not of our choice, such as warfare, genocide, starvation, disease epidemics, and collapses of societies…”</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3200" b="1" i="1" u="none" strike="noStrike" cap="none" normalizeH="0" baseline="0" dirty="0" smtClean="0">
              <a:ln>
                <a:noFill/>
              </a:ln>
              <a:solidFill>
                <a:schemeClr val="tx1"/>
              </a:solidFill>
              <a:effectLst/>
              <a:latin typeface="Calibri" pitchFamily="34" charset="0"/>
              <a:ea typeface="Calibri" pitchFamily="34" charset="0"/>
              <a:cs typeface="Times New Roman" pitchFamily="18" charset="0"/>
            </a:endParaRPr>
          </a:p>
          <a:p>
            <a:pPr fontAlgn="base">
              <a:spcBef>
                <a:spcPct val="0"/>
              </a:spcBef>
              <a:spcAft>
                <a:spcPct val="0"/>
              </a:spcAft>
            </a:pPr>
            <a:r>
              <a:rPr lang="en-US" sz="3200" b="1" dirty="0" smtClean="0"/>
              <a:t>	- Jared Diamond, 2005: </a:t>
            </a:r>
            <a:r>
              <a:rPr lang="en-US" sz="3200" b="1" i="1" dirty="0" smtClean="0"/>
              <a:t>Collapse</a:t>
            </a:r>
            <a:r>
              <a:rPr lang="en-US" sz="3200" b="1" dirty="0" smtClean="0"/>
              <a:t>, p. 498 </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3200" b="1" i="0" u="none" strike="noStrike" cap="none" normalizeH="0" baseline="0" dirty="0" smtClean="0">
              <a:ln>
                <a:noFill/>
              </a:ln>
              <a:solidFill>
                <a:schemeClr val="tx1"/>
              </a:solidFill>
              <a:effectLst/>
              <a:latin typeface="Arial" pitchFamily="34" charset="0"/>
              <a:cs typeface="Arial" pitchFamily="34" charset="0"/>
            </a:endParaRPr>
          </a:p>
        </p:txBody>
      </p:sp>
      <p:sp>
        <p:nvSpPr>
          <p:cNvPr id="3" name="Slide Number Placeholder 2"/>
          <p:cNvSpPr>
            <a:spLocks noGrp="1"/>
          </p:cNvSpPr>
          <p:nvPr>
            <p:ph type="sldNum" sz="quarter" idx="12"/>
          </p:nvPr>
        </p:nvSpPr>
        <p:spPr/>
        <p:txBody>
          <a:bodyPr/>
          <a:lstStyle/>
          <a:p>
            <a:fld id="{6A38B024-8453-4752-B241-A49543124642}" type="slidenum">
              <a:rPr lang="en-NZ" smtClean="0"/>
              <a:pPr/>
              <a:t>31</a:t>
            </a:fld>
            <a:endParaRPr lang="en-NZ"/>
          </a:p>
        </p:txBody>
      </p:sp>
    </p:spTree>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3" descr="co2_widget_brundtland_600_graph.gif"/>
          <p:cNvPicPr>
            <a:picLocks noChangeAspect="1"/>
          </p:cNvPicPr>
          <p:nvPr/>
        </p:nvPicPr>
        <p:blipFill>
          <a:blip r:embed="rId2" cstate="print"/>
          <a:stretch>
            <a:fillRect/>
          </a:stretch>
        </p:blipFill>
        <p:spPr>
          <a:xfrm>
            <a:off x="1295400" y="914400"/>
            <a:ext cx="6726556" cy="5605463"/>
          </a:xfrm>
          <a:prstGeom prst="rect">
            <a:avLst/>
          </a:prstGeom>
        </p:spPr>
      </p:pic>
      <p:sp>
        <p:nvSpPr>
          <p:cNvPr id="4" name="TextBox 3"/>
          <p:cNvSpPr txBox="1"/>
          <p:nvPr/>
        </p:nvSpPr>
        <p:spPr>
          <a:xfrm>
            <a:off x="228600" y="228600"/>
            <a:ext cx="8915400" cy="584775"/>
          </a:xfrm>
          <a:prstGeom prst="rect">
            <a:avLst/>
          </a:prstGeom>
          <a:noFill/>
        </p:spPr>
        <p:txBody>
          <a:bodyPr wrap="square" rtlCol="0">
            <a:spAutoFit/>
          </a:bodyPr>
          <a:lstStyle/>
          <a:p>
            <a:pPr algn="ctr"/>
            <a:r>
              <a:rPr lang="en-US" sz="3200" b="1" dirty="0" smtClean="0">
                <a:solidFill>
                  <a:srgbClr val="FF0000"/>
                </a:solidFill>
              </a:rPr>
              <a:t>A global threshold recently exceeded…</a:t>
            </a:r>
            <a:endParaRPr lang="en-US" sz="3200" b="1" dirty="0">
              <a:solidFill>
                <a:srgbClr val="FF0000"/>
              </a:solidFill>
            </a:endParaRPr>
          </a:p>
        </p:txBody>
      </p:sp>
      <p:sp>
        <p:nvSpPr>
          <p:cNvPr id="5" name="Slide Number Placeholder 4"/>
          <p:cNvSpPr>
            <a:spLocks noGrp="1"/>
          </p:cNvSpPr>
          <p:nvPr>
            <p:ph type="sldNum" sz="quarter" idx="12"/>
          </p:nvPr>
        </p:nvSpPr>
        <p:spPr/>
        <p:txBody>
          <a:bodyPr/>
          <a:lstStyle/>
          <a:p>
            <a:fld id="{6A38B024-8453-4752-B241-A49543124642}" type="slidenum">
              <a:rPr lang="en-NZ" smtClean="0"/>
              <a:pPr/>
              <a:t>32</a:t>
            </a:fld>
            <a:endParaRPr lang="en-NZ"/>
          </a:p>
        </p:txBody>
      </p:sp>
    </p:spTree>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5" name="Picture 2" descr="MAUNA LOA OBSERVATORY"/>
          <p:cNvPicPr>
            <a:picLocks noChangeAspect="1" noChangeArrowheads="1"/>
          </p:cNvPicPr>
          <p:nvPr/>
        </p:nvPicPr>
        <p:blipFill>
          <a:blip r:embed="rId2" cstate="print"/>
          <a:srcRect/>
          <a:stretch>
            <a:fillRect/>
          </a:stretch>
        </p:blipFill>
        <p:spPr bwMode="auto">
          <a:xfrm>
            <a:off x="1187624" y="1556792"/>
            <a:ext cx="3611240" cy="2166744"/>
          </a:xfrm>
          <a:prstGeom prst="rect">
            <a:avLst/>
          </a:prstGeom>
          <a:noFill/>
        </p:spPr>
      </p:pic>
      <p:sp>
        <p:nvSpPr>
          <p:cNvPr id="1029" name="Rectangle 5"/>
          <p:cNvSpPr>
            <a:spLocks noChangeArrowheads="1"/>
          </p:cNvSpPr>
          <p:nvPr/>
        </p:nvSpPr>
        <p:spPr bwMode="auto">
          <a:xfrm>
            <a:off x="304800" y="3607288"/>
            <a:ext cx="8382000" cy="286232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dirty="0" smtClean="0">
              <a:ln>
                <a:noFill/>
              </a:ln>
              <a:solidFill>
                <a:schemeClr val="bg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dirty="0" smtClean="0">
              <a:ln>
                <a:noFill/>
              </a:ln>
              <a:solidFill>
                <a:schemeClr val="bg1"/>
              </a:solidFill>
              <a:effectLst/>
              <a:latin typeface="Calibri" pitchFamily="34" charset="0"/>
              <a:ea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dirty="0" smtClean="0">
                <a:ln>
                  <a:noFill/>
                </a:ln>
                <a:effectLst/>
                <a:latin typeface="Calibri" pitchFamily="34" charset="0"/>
                <a:ea typeface="Times New Roman" pitchFamily="18" charset="0"/>
                <a:cs typeface="Times New Roman" pitchFamily="18" charset="0"/>
              </a:rPr>
              <a:t>For the first time in human history, the concentration of climate-warming carbon dioxide in the atmosphere has passed the milestone</a:t>
            </a:r>
            <a:r>
              <a:rPr kumimoji="0" lang="en-US" sz="2000" b="1" i="0" u="none" strike="noStrike" cap="none" normalizeH="0" dirty="0" smtClean="0">
                <a:ln>
                  <a:noFill/>
                </a:ln>
                <a:effectLst/>
                <a:latin typeface="Calibri" pitchFamily="34" charset="0"/>
                <a:ea typeface="Times New Roman" pitchFamily="18" charset="0"/>
                <a:cs typeface="Times New Roman" pitchFamily="18" charset="0"/>
              </a:rPr>
              <a:t> level </a:t>
            </a:r>
            <a:r>
              <a:rPr kumimoji="0" lang="en-US" sz="2000" b="1" i="0" u="none" strike="noStrike" cap="none" normalizeH="0" baseline="0" dirty="0" smtClean="0">
                <a:ln>
                  <a:noFill/>
                </a:ln>
                <a:effectLst/>
                <a:latin typeface="Calibri" pitchFamily="34" charset="0"/>
                <a:ea typeface="Times New Roman" pitchFamily="18" charset="0"/>
                <a:cs typeface="Times New Roman" pitchFamily="18" charset="0"/>
              </a:rPr>
              <a:t>of 400 parts per million (</a:t>
            </a:r>
            <a:r>
              <a:rPr kumimoji="0" lang="en-US" sz="2000" b="1" i="0" u="none" strike="noStrike" cap="none" normalizeH="0" baseline="0" dirty="0" err="1" smtClean="0">
                <a:ln>
                  <a:noFill/>
                </a:ln>
                <a:effectLst/>
                <a:latin typeface="Calibri" pitchFamily="34" charset="0"/>
                <a:ea typeface="Times New Roman" pitchFamily="18" charset="0"/>
                <a:cs typeface="Times New Roman" pitchFamily="18" charset="0"/>
              </a:rPr>
              <a:t>ppm</a:t>
            </a:r>
            <a:r>
              <a:rPr kumimoji="0" lang="en-US" sz="2000" b="1" i="0" u="none" strike="noStrike" cap="none" normalizeH="0" baseline="0" dirty="0" smtClean="0">
                <a:ln>
                  <a:noFill/>
                </a:ln>
                <a:effectLst/>
                <a:latin typeface="Calibri" pitchFamily="34" charset="0"/>
                <a:ea typeface="Times New Roman" pitchFamily="18" charset="0"/>
                <a:cs typeface="Times New Roman" pitchFamily="18" charset="0"/>
              </a:rPr>
              <a:t>). The last time so much greenhouse gas was in the air was several million years ago, when the Arctic</a:t>
            </a:r>
            <a:r>
              <a:rPr kumimoji="0" lang="en-US" sz="2000" b="1" i="0" u="none" strike="noStrike" cap="none" normalizeH="0" dirty="0" smtClean="0">
                <a:ln>
                  <a:noFill/>
                </a:ln>
                <a:effectLst/>
                <a:latin typeface="Calibri" pitchFamily="34" charset="0"/>
                <a:ea typeface="Times New Roman" pitchFamily="18" charset="0"/>
                <a:cs typeface="Times New Roman" pitchFamily="18" charset="0"/>
              </a:rPr>
              <a:t> </a:t>
            </a:r>
            <a:r>
              <a:rPr kumimoji="0" lang="en-US" sz="2000" b="1" i="0" u="none" strike="noStrike" cap="none" normalizeH="0" baseline="0" dirty="0" smtClean="0">
                <a:ln>
                  <a:noFill/>
                </a:ln>
                <a:effectLst/>
                <a:latin typeface="Calibri" pitchFamily="34" charset="0"/>
                <a:ea typeface="Times New Roman" pitchFamily="18" charset="0"/>
                <a:cs typeface="Times New Roman" pitchFamily="18" charset="0"/>
              </a:rPr>
              <a:t>was ice-free, savannah spread across the Sahara desert and sea level was up to 40 </a:t>
            </a:r>
            <a:r>
              <a:rPr kumimoji="0" lang="en-US" sz="2000" b="1" i="0" u="none" strike="noStrike" cap="none" normalizeH="0" baseline="0" dirty="0" err="1" smtClean="0">
                <a:ln>
                  <a:noFill/>
                </a:ln>
                <a:effectLst/>
                <a:latin typeface="Calibri" pitchFamily="34" charset="0"/>
                <a:ea typeface="Times New Roman" pitchFamily="18" charset="0"/>
                <a:cs typeface="Times New Roman" pitchFamily="18" charset="0"/>
              </a:rPr>
              <a:t>metres</a:t>
            </a:r>
            <a:r>
              <a:rPr kumimoji="0" lang="en-US" sz="2000" b="1" i="0" u="none" strike="noStrike" cap="none" normalizeH="0" baseline="0" dirty="0" smtClean="0">
                <a:ln>
                  <a:noFill/>
                </a:ln>
                <a:effectLst/>
                <a:latin typeface="Calibri" pitchFamily="34" charset="0"/>
                <a:ea typeface="Times New Roman" pitchFamily="18" charset="0"/>
                <a:cs typeface="Times New Roman" pitchFamily="18" charset="0"/>
              </a:rPr>
              <a:t> higher than today.</a:t>
            </a:r>
            <a:endParaRPr kumimoji="0" lang="en-US" sz="2000" b="1" i="0" u="none" strike="noStrike" cap="none" normalizeH="0" baseline="0" dirty="0" smtClean="0">
              <a:ln>
                <a:noFill/>
              </a:ln>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dirty="0" smtClean="0">
                <a:ln>
                  <a:noFill/>
                </a:ln>
                <a:effectLst/>
                <a:latin typeface="Calibri" pitchFamily="34" charset="0"/>
                <a:ea typeface="Times New Roman" pitchFamily="18" charset="0"/>
                <a:cs typeface="Times New Roman" pitchFamily="18" charset="0"/>
              </a:rPr>
              <a:t>These conditions are expected to return in time, with devastating consequences for </a:t>
            </a:r>
            <a:r>
              <a:rPr kumimoji="0" lang="en-US" sz="2000" b="1" i="0" u="none" strike="noStrike" cap="none" normalizeH="0" baseline="0" dirty="0" err="1" smtClean="0">
                <a:ln>
                  <a:noFill/>
                </a:ln>
                <a:effectLst/>
                <a:latin typeface="Calibri" pitchFamily="34" charset="0"/>
                <a:ea typeface="Times New Roman" pitchFamily="18" charset="0"/>
                <a:cs typeface="Times New Roman" pitchFamily="18" charset="0"/>
              </a:rPr>
              <a:t>civilisation</a:t>
            </a:r>
            <a:r>
              <a:rPr kumimoji="0" lang="en-US" sz="2000" b="1" i="0" u="none" strike="noStrike" cap="none" normalizeH="0" baseline="0" dirty="0" smtClean="0">
                <a:ln>
                  <a:noFill/>
                </a:ln>
                <a:effectLst/>
                <a:latin typeface="Calibri" pitchFamily="34" charset="0"/>
                <a:ea typeface="Times New Roman" pitchFamily="18" charset="0"/>
                <a:cs typeface="Times New Roman" pitchFamily="18" charset="0"/>
              </a:rPr>
              <a:t>, unless emissions of CO2 from the burning of coal, gas and oil are rapidly curtailed. </a:t>
            </a:r>
            <a:endParaRPr kumimoji="0" lang="en-US" sz="2000" b="1" i="0" u="none" strike="noStrike" cap="none" normalizeH="0" baseline="0" dirty="0" smtClean="0">
              <a:ln>
                <a:noFill/>
              </a:ln>
              <a:effectLst/>
              <a:latin typeface="Arial" pitchFamily="34" charset="0"/>
              <a:cs typeface="Arial" pitchFamily="34" charset="0"/>
            </a:endParaRPr>
          </a:p>
        </p:txBody>
      </p:sp>
      <p:sp>
        <p:nvSpPr>
          <p:cNvPr id="10" name="TextBox 9"/>
          <p:cNvSpPr txBox="1"/>
          <p:nvPr/>
        </p:nvSpPr>
        <p:spPr>
          <a:xfrm>
            <a:off x="5029200" y="1981200"/>
            <a:ext cx="3352800" cy="923330"/>
          </a:xfrm>
          <a:prstGeom prst="rect">
            <a:avLst/>
          </a:prstGeom>
          <a:noFill/>
        </p:spPr>
        <p:txBody>
          <a:bodyPr wrap="square" rtlCol="0">
            <a:spAutoFit/>
          </a:bodyPr>
          <a:lstStyle/>
          <a:p>
            <a:r>
              <a:rPr lang="en-US" b="1" dirty="0" smtClean="0">
                <a:latin typeface="Calibri" pitchFamily="34" charset="0"/>
                <a:ea typeface="Times New Roman" pitchFamily="18" charset="0"/>
                <a:cs typeface="Times New Roman" pitchFamily="18" charset="0"/>
              </a:rPr>
              <a:t>Hawaii's Mauna Loa observatory, where record CO2 increases are being documented.</a:t>
            </a:r>
            <a:endParaRPr lang="en-US" b="1" dirty="0"/>
          </a:p>
        </p:txBody>
      </p:sp>
      <p:sp>
        <p:nvSpPr>
          <p:cNvPr id="11" name="TextBox 10"/>
          <p:cNvSpPr txBox="1"/>
          <p:nvPr/>
        </p:nvSpPr>
        <p:spPr>
          <a:xfrm>
            <a:off x="685800" y="228600"/>
            <a:ext cx="7924800" cy="1200329"/>
          </a:xfrm>
          <a:prstGeom prst="rect">
            <a:avLst/>
          </a:prstGeom>
          <a:noFill/>
        </p:spPr>
        <p:txBody>
          <a:bodyPr wrap="square" rtlCol="0">
            <a:spAutoFit/>
          </a:bodyPr>
          <a:lstStyle/>
          <a:p>
            <a:pPr lvl="0" algn="ctr" fontAlgn="base">
              <a:spcBef>
                <a:spcPct val="0"/>
              </a:spcBef>
              <a:spcAft>
                <a:spcPct val="0"/>
              </a:spcAft>
            </a:pPr>
            <a:r>
              <a:rPr lang="en-US" sz="2400" b="1" dirty="0" smtClean="0">
                <a:solidFill>
                  <a:srgbClr val="FF0000"/>
                </a:solidFill>
                <a:latin typeface="Calibri" pitchFamily="34" charset="0"/>
                <a:ea typeface="Times New Roman" pitchFamily="18" charset="0"/>
                <a:cs typeface="Times New Roman" pitchFamily="18" charset="0"/>
              </a:rPr>
              <a:t>“National Geographic” website / “The Guardian” newspaper </a:t>
            </a:r>
          </a:p>
          <a:p>
            <a:pPr lvl="0" algn="ctr" fontAlgn="base">
              <a:spcBef>
                <a:spcPct val="0"/>
              </a:spcBef>
              <a:spcAft>
                <a:spcPct val="0"/>
              </a:spcAft>
            </a:pPr>
            <a:r>
              <a:rPr lang="en-US" sz="2400" b="1" dirty="0" smtClean="0">
                <a:solidFill>
                  <a:srgbClr val="FF0000"/>
                </a:solidFill>
                <a:latin typeface="Calibri" pitchFamily="34" charset="0"/>
                <a:ea typeface="Times New Roman" pitchFamily="18" charset="0"/>
                <a:cs typeface="Times New Roman" pitchFamily="18" charset="0"/>
              </a:rPr>
              <a:t>Friday 10 May 2013</a:t>
            </a:r>
            <a:endParaRPr lang="en-US" sz="2400" b="1" dirty="0" smtClean="0">
              <a:solidFill>
                <a:srgbClr val="FF0000"/>
              </a:solidFill>
              <a:latin typeface="Arial" pitchFamily="34" charset="0"/>
              <a:cs typeface="Arial" pitchFamily="34" charset="0"/>
            </a:endParaRPr>
          </a:p>
          <a:p>
            <a:pPr fontAlgn="base">
              <a:spcBef>
                <a:spcPct val="0"/>
              </a:spcBef>
              <a:spcAft>
                <a:spcPct val="0"/>
              </a:spcAft>
            </a:pPr>
            <a:r>
              <a:rPr lang="en-US" sz="2400" b="1" dirty="0" smtClean="0">
                <a:solidFill>
                  <a:srgbClr val="FF0000"/>
                </a:solidFill>
                <a:latin typeface="Calibri" pitchFamily="34" charset="0"/>
                <a:ea typeface="Times New Roman" pitchFamily="18" charset="0"/>
                <a:cs typeface="Times New Roman" pitchFamily="18" charset="0"/>
              </a:rPr>
              <a:t>Global carbon dioxide in atmosphere passes milestone level</a:t>
            </a:r>
            <a:endParaRPr lang="en-US" sz="2400" dirty="0" smtClean="0">
              <a:solidFill>
                <a:srgbClr val="FF0000"/>
              </a:solidFill>
              <a:latin typeface="Arial" pitchFamily="34" charset="0"/>
              <a:cs typeface="Arial" pitchFamily="34" charset="0"/>
            </a:endParaRPr>
          </a:p>
        </p:txBody>
      </p:sp>
      <p:sp>
        <p:nvSpPr>
          <p:cNvPr id="6" name="Slide Number Placeholder 5"/>
          <p:cNvSpPr>
            <a:spLocks noGrp="1"/>
          </p:cNvSpPr>
          <p:nvPr>
            <p:ph type="sldNum" sz="quarter" idx="12"/>
          </p:nvPr>
        </p:nvSpPr>
        <p:spPr/>
        <p:txBody>
          <a:bodyPr/>
          <a:lstStyle/>
          <a:p>
            <a:fld id="{6A38B024-8453-4752-B241-A49543124642}" type="slidenum">
              <a:rPr lang="en-NZ" smtClean="0"/>
              <a:pPr/>
              <a:t>33</a:t>
            </a:fld>
            <a:endParaRPr lang="en-NZ"/>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afterEffect">
                                  <p:stCondLst>
                                    <p:cond delay="0"/>
                                  </p:stCondLst>
                                  <p:childTnLst>
                                    <p:animRot by="43200000">
                                      <p:cBhvr>
                                        <p:cTn id="6" dur="2000" fill="hold"/>
                                        <p:tgtEl>
                                          <p:spTgt spid="11">
                                            <p:txEl>
                                              <p:pRg st="1" end="1"/>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228600"/>
            <a:ext cx="8686800" cy="2514600"/>
          </a:xfrm>
        </p:spPr>
        <p:txBody>
          <a:bodyPr>
            <a:normAutofit fontScale="92500"/>
          </a:bodyPr>
          <a:lstStyle/>
          <a:p>
            <a:pPr>
              <a:buNone/>
            </a:pPr>
            <a:r>
              <a:rPr lang="en-US" sz="3500" b="1" dirty="0" smtClean="0">
                <a:solidFill>
                  <a:srgbClr val="FF0000"/>
                </a:solidFill>
              </a:rPr>
              <a:t>Question: 	</a:t>
            </a:r>
            <a:r>
              <a:rPr lang="en-US" sz="3500" b="1" dirty="0" smtClean="0"/>
              <a:t>When was the last time CO2 levels hit 		400 </a:t>
            </a:r>
            <a:r>
              <a:rPr lang="en-US" sz="3500" b="1" dirty="0" err="1" smtClean="0"/>
              <a:t>ppm</a:t>
            </a:r>
            <a:r>
              <a:rPr lang="en-US" sz="3500" b="1" dirty="0" smtClean="0"/>
              <a:t> and humans were on earth?  </a:t>
            </a:r>
          </a:p>
          <a:p>
            <a:pPr>
              <a:buNone/>
            </a:pPr>
            <a:r>
              <a:rPr lang="en-US" sz="3500" b="1" dirty="0" smtClean="0">
                <a:solidFill>
                  <a:srgbClr val="FF0000"/>
                </a:solidFill>
              </a:rPr>
              <a:t>Answer: 	</a:t>
            </a:r>
            <a:r>
              <a:rPr lang="en-US" sz="3500" b="1" dirty="0" smtClean="0"/>
              <a:t>Never!</a:t>
            </a:r>
          </a:p>
          <a:p>
            <a:pPr>
              <a:buNone/>
            </a:pPr>
            <a:r>
              <a:rPr lang="en-US" sz="3500" b="1" dirty="0" smtClean="0">
                <a:solidFill>
                  <a:srgbClr val="FF0000"/>
                </a:solidFill>
              </a:rPr>
              <a:t>Implication: </a:t>
            </a:r>
            <a:r>
              <a:rPr lang="en-US" sz="3500" b="1" dirty="0" smtClean="0"/>
              <a:t>We are entering uncharted territory…</a:t>
            </a:r>
            <a:endParaRPr lang="en-US" sz="3500" dirty="0" smtClean="0"/>
          </a:p>
          <a:p>
            <a:endParaRPr lang="en-US" dirty="0"/>
          </a:p>
        </p:txBody>
      </p:sp>
      <p:pic>
        <p:nvPicPr>
          <p:cNvPr id="4" name="Picture 3" descr="Co2 over last 650000years.jpg"/>
          <p:cNvPicPr>
            <a:picLocks noChangeAspect="1"/>
          </p:cNvPicPr>
          <p:nvPr/>
        </p:nvPicPr>
        <p:blipFill>
          <a:blip r:embed="rId2" cstate="print"/>
          <a:stretch>
            <a:fillRect/>
          </a:stretch>
        </p:blipFill>
        <p:spPr>
          <a:xfrm>
            <a:off x="539552" y="2636912"/>
            <a:ext cx="8155328" cy="4039317"/>
          </a:xfrm>
          <a:prstGeom prst="rect">
            <a:avLst/>
          </a:prstGeom>
        </p:spPr>
      </p:pic>
      <p:sp>
        <p:nvSpPr>
          <p:cNvPr id="5" name="Slide Number Placeholder 4"/>
          <p:cNvSpPr>
            <a:spLocks noGrp="1"/>
          </p:cNvSpPr>
          <p:nvPr>
            <p:ph type="sldNum" sz="quarter" idx="12"/>
          </p:nvPr>
        </p:nvSpPr>
        <p:spPr/>
        <p:txBody>
          <a:bodyPr/>
          <a:lstStyle/>
          <a:p>
            <a:fld id="{6A38B024-8453-4752-B241-A49543124642}" type="slidenum">
              <a:rPr lang="en-NZ" smtClean="0"/>
              <a:pPr/>
              <a:t>34</a:t>
            </a:fld>
            <a:endParaRPr lang="en-NZ"/>
          </a:p>
        </p:txBody>
      </p:sp>
    </p:spTree>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owell-Science-Pie-Chart.png"/>
          <p:cNvPicPr>
            <a:picLocks noChangeAspect="1"/>
          </p:cNvPicPr>
          <p:nvPr/>
        </p:nvPicPr>
        <p:blipFill>
          <a:blip r:embed="rId2" cstate="print"/>
          <a:srcRect l="14987" t="1515" r="16063" b="1515"/>
          <a:stretch>
            <a:fillRect/>
          </a:stretch>
        </p:blipFill>
        <p:spPr>
          <a:xfrm>
            <a:off x="228600" y="2895600"/>
            <a:ext cx="3908822" cy="3733800"/>
          </a:xfrm>
          <a:prstGeom prst="rect">
            <a:avLst/>
          </a:prstGeom>
        </p:spPr>
      </p:pic>
      <p:pic>
        <p:nvPicPr>
          <p:cNvPr id="6" name="Picture 5" descr="images.jpg"/>
          <p:cNvPicPr>
            <a:picLocks noChangeAspect="1"/>
          </p:cNvPicPr>
          <p:nvPr/>
        </p:nvPicPr>
        <p:blipFill>
          <a:blip r:embed="rId3" cstate="print"/>
          <a:stretch>
            <a:fillRect/>
          </a:stretch>
        </p:blipFill>
        <p:spPr>
          <a:xfrm>
            <a:off x="685800" y="990600"/>
            <a:ext cx="2667000" cy="1774768"/>
          </a:xfrm>
          <a:prstGeom prst="rect">
            <a:avLst/>
          </a:prstGeom>
        </p:spPr>
      </p:pic>
      <p:sp>
        <p:nvSpPr>
          <p:cNvPr id="7" name="TextBox 6"/>
          <p:cNvSpPr txBox="1"/>
          <p:nvPr/>
        </p:nvSpPr>
        <p:spPr>
          <a:xfrm>
            <a:off x="457200" y="228600"/>
            <a:ext cx="8153400" cy="1077218"/>
          </a:xfrm>
          <a:prstGeom prst="rect">
            <a:avLst/>
          </a:prstGeom>
          <a:noFill/>
        </p:spPr>
        <p:txBody>
          <a:bodyPr wrap="square" rtlCol="0">
            <a:spAutoFit/>
          </a:bodyPr>
          <a:lstStyle/>
          <a:p>
            <a:pPr algn="ctr"/>
            <a:r>
              <a:rPr lang="en-US" sz="3200" b="1" dirty="0" smtClean="0"/>
              <a:t>Any who doubt global warming should look at:</a:t>
            </a:r>
          </a:p>
          <a:p>
            <a:pPr algn="ctr"/>
            <a:r>
              <a:rPr lang="en-US" sz="3200" b="1" dirty="0" smtClean="0">
                <a:solidFill>
                  <a:srgbClr val="FF0000"/>
                </a:solidFill>
              </a:rPr>
              <a:t>                               www.scepticalscience.com</a:t>
            </a:r>
            <a:endParaRPr lang="en-US" sz="3200" b="1" dirty="0">
              <a:solidFill>
                <a:srgbClr val="FF0000"/>
              </a:solidFill>
            </a:endParaRPr>
          </a:p>
        </p:txBody>
      </p:sp>
      <p:pic>
        <p:nvPicPr>
          <p:cNvPr id="29698" name="Picture 2" descr="consensus pie chart"/>
          <p:cNvPicPr>
            <a:picLocks noChangeAspect="1" noChangeArrowheads="1"/>
          </p:cNvPicPr>
          <p:nvPr/>
        </p:nvPicPr>
        <p:blipFill>
          <a:blip r:embed="rId4" cstate="print"/>
          <a:srcRect l="8000" t="1600" b="15200"/>
          <a:stretch>
            <a:fillRect/>
          </a:stretch>
        </p:blipFill>
        <p:spPr bwMode="auto">
          <a:xfrm>
            <a:off x="4191000" y="1981200"/>
            <a:ext cx="4634279" cy="4191000"/>
          </a:xfrm>
          <a:prstGeom prst="rect">
            <a:avLst/>
          </a:prstGeom>
          <a:noFill/>
        </p:spPr>
      </p:pic>
      <p:sp>
        <p:nvSpPr>
          <p:cNvPr id="8" name="Slide Number Placeholder 7"/>
          <p:cNvSpPr>
            <a:spLocks noGrp="1"/>
          </p:cNvSpPr>
          <p:nvPr>
            <p:ph type="sldNum" sz="quarter" idx="12"/>
          </p:nvPr>
        </p:nvSpPr>
        <p:spPr/>
        <p:txBody>
          <a:bodyPr/>
          <a:lstStyle/>
          <a:p>
            <a:fld id="{6A38B024-8453-4752-B241-A49543124642}" type="slidenum">
              <a:rPr lang="en-NZ" smtClean="0"/>
              <a:pPr/>
              <a:t>35</a:t>
            </a:fld>
            <a:endParaRPr lang="en-NZ"/>
          </a:p>
        </p:txBody>
      </p:sp>
    </p:spTree>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9552" y="593304"/>
            <a:ext cx="8229600" cy="6264696"/>
          </a:xfrm>
        </p:spPr>
        <p:txBody>
          <a:bodyPr>
            <a:normAutofit lnSpcReduction="10000"/>
          </a:bodyPr>
          <a:lstStyle/>
          <a:p>
            <a:r>
              <a:rPr lang="en-US" sz="3600" b="1" i="1" dirty="0" smtClean="0"/>
              <a:t>"...</a:t>
            </a:r>
            <a:r>
              <a:rPr lang="en-US" sz="3600" b="1" i="1" dirty="0"/>
              <a:t>virtually all of us are now convinced that global warming poses </a:t>
            </a:r>
            <a:r>
              <a:rPr lang="en-US" sz="3600" b="1" i="1" dirty="0">
                <a:solidFill>
                  <a:srgbClr val="0000CC"/>
                </a:solidFill>
              </a:rPr>
              <a:t>a clear and present danger to </a:t>
            </a:r>
            <a:r>
              <a:rPr lang="en-US" sz="3600" b="1" i="1" dirty="0" err="1">
                <a:solidFill>
                  <a:srgbClr val="0000CC"/>
                </a:solidFill>
              </a:rPr>
              <a:t>civilisation</a:t>
            </a:r>
            <a:r>
              <a:rPr lang="en-US" sz="3600" b="1" i="1" dirty="0">
                <a:solidFill>
                  <a:srgbClr val="0000CC"/>
                </a:solidFill>
              </a:rPr>
              <a:t>." </a:t>
            </a:r>
            <a:endParaRPr lang="en-US" sz="3600" b="1" i="1" dirty="0" smtClean="0">
              <a:solidFill>
                <a:srgbClr val="0000CC"/>
              </a:solidFill>
            </a:endParaRPr>
          </a:p>
          <a:p>
            <a:pPr>
              <a:buNone/>
            </a:pPr>
            <a:r>
              <a:rPr lang="en-US" sz="3600" b="1" i="1" dirty="0"/>
              <a:t>	</a:t>
            </a:r>
            <a:r>
              <a:rPr lang="en-US" sz="3600" b="1" dirty="0" smtClean="0"/>
              <a:t>Lonnie G Thompson </a:t>
            </a:r>
          </a:p>
          <a:p>
            <a:pPr>
              <a:buNone/>
            </a:pPr>
            <a:r>
              <a:rPr lang="en-US" sz="3600" b="1" dirty="0" smtClean="0"/>
              <a:t>	(Ohio State University climatologist)</a:t>
            </a:r>
          </a:p>
          <a:p>
            <a:pPr>
              <a:buNone/>
            </a:pPr>
            <a:r>
              <a:rPr lang="en-US" sz="3600" b="1" dirty="0"/>
              <a:t>	</a:t>
            </a:r>
            <a:r>
              <a:rPr lang="en-US" sz="3600" b="1" dirty="0" smtClean="0"/>
              <a:t> </a:t>
            </a:r>
            <a:r>
              <a:rPr lang="en-US" sz="3600" b="1" i="1" dirty="0" smtClean="0"/>
              <a:t>The </a:t>
            </a:r>
            <a:r>
              <a:rPr lang="en-US" sz="3600" b="1" i="1" dirty="0" err="1"/>
              <a:t>Behaviour</a:t>
            </a:r>
            <a:r>
              <a:rPr lang="en-US" sz="3600" b="1" i="1" dirty="0"/>
              <a:t> Analyst, </a:t>
            </a:r>
            <a:r>
              <a:rPr lang="en-US" sz="3600" b="1" dirty="0"/>
              <a:t>33, 2010, </a:t>
            </a:r>
            <a:r>
              <a:rPr lang="en-US" sz="3600" b="1" dirty="0" smtClean="0"/>
              <a:t>p.153. </a:t>
            </a:r>
          </a:p>
          <a:p>
            <a:pPr>
              <a:buNone/>
            </a:pPr>
            <a:endParaRPr lang="en-US" sz="3600" b="1" dirty="0" smtClean="0"/>
          </a:p>
          <a:p>
            <a:r>
              <a:rPr lang="en-US" sz="3600" b="1" dirty="0" smtClean="0"/>
              <a:t> </a:t>
            </a:r>
            <a:r>
              <a:rPr lang="en-US" sz="3600" b="1" i="1" dirty="0" smtClean="0"/>
              <a:t>“a weapon </a:t>
            </a:r>
            <a:r>
              <a:rPr lang="en-US" sz="3600" b="1" i="1" dirty="0"/>
              <a:t>of </a:t>
            </a:r>
            <a:r>
              <a:rPr lang="en-US" sz="3600" b="1" i="1" dirty="0">
                <a:solidFill>
                  <a:srgbClr val="0000CC"/>
                </a:solidFill>
              </a:rPr>
              <a:t>mass destruction</a:t>
            </a:r>
            <a:r>
              <a:rPr lang="en-US" sz="3600" b="1" i="1" dirty="0" smtClean="0">
                <a:solidFill>
                  <a:srgbClr val="0000CC"/>
                </a:solidFill>
              </a:rPr>
              <a:t>"</a:t>
            </a:r>
          </a:p>
          <a:p>
            <a:pPr>
              <a:buNone/>
            </a:pPr>
            <a:r>
              <a:rPr lang="en-US" sz="3600" b="1" dirty="0" smtClean="0"/>
              <a:t>	John Kerry (US Secretary of State) </a:t>
            </a:r>
          </a:p>
          <a:p>
            <a:pPr>
              <a:buNone/>
            </a:pPr>
            <a:r>
              <a:rPr lang="en-US" sz="3600" b="1" dirty="0"/>
              <a:t>	</a:t>
            </a:r>
            <a:r>
              <a:rPr lang="en-US" sz="3600" b="1" dirty="0" smtClean="0"/>
              <a:t>ABC News, 16 February, 2014 </a:t>
            </a:r>
            <a:endParaRPr lang="en-NZ" sz="3600" b="1" dirty="0"/>
          </a:p>
          <a:p>
            <a:endParaRPr lang="en-NZ" sz="1600" dirty="0"/>
          </a:p>
        </p:txBody>
      </p:sp>
      <p:sp>
        <p:nvSpPr>
          <p:cNvPr id="4" name="Slide Number Placeholder 3"/>
          <p:cNvSpPr>
            <a:spLocks noGrp="1"/>
          </p:cNvSpPr>
          <p:nvPr>
            <p:ph type="sldNum" sz="quarter" idx="12"/>
          </p:nvPr>
        </p:nvSpPr>
        <p:spPr/>
        <p:txBody>
          <a:bodyPr/>
          <a:lstStyle/>
          <a:p>
            <a:fld id="{6A38B024-8453-4752-B241-A49543124642}" type="slidenum">
              <a:rPr lang="en-NZ" smtClean="0"/>
              <a:pPr/>
              <a:t>36</a:t>
            </a:fld>
            <a:endParaRPr lang="en-NZ"/>
          </a:p>
        </p:txBody>
      </p:sp>
    </p:spTree>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57800" y="274638"/>
            <a:ext cx="3581400" cy="3459162"/>
          </a:xfrm>
        </p:spPr>
        <p:txBody>
          <a:bodyPr>
            <a:normAutofit/>
          </a:bodyPr>
          <a:lstStyle/>
          <a:p>
            <a:r>
              <a:rPr lang="en-US" b="1" dirty="0" smtClean="0">
                <a:solidFill>
                  <a:srgbClr val="FF0000"/>
                </a:solidFill>
              </a:rPr>
              <a:t>UN Global Environmental Outlook Report</a:t>
            </a:r>
            <a:br>
              <a:rPr lang="en-US" b="1" dirty="0" smtClean="0">
                <a:solidFill>
                  <a:srgbClr val="FF0000"/>
                </a:solidFill>
              </a:rPr>
            </a:br>
            <a:r>
              <a:rPr lang="en-US" b="1" i="1" dirty="0" smtClean="0">
                <a:solidFill>
                  <a:srgbClr val="FF0000"/>
                </a:solidFill>
              </a:rPr>
              <a:t>GEO4</a:t>
            </a:r>
            <a:r>
              <a:rPr lang="en-US" b="1" dirty="0" smtClean="0">
                <a:solidFill>
                  <a:srgbClr val="FF0000"/>
                </a:solidFill>
              </a:rPr>
              <a:t> (2007)</a:t>
            </a:r>
            <a:endParaRPr lang="en-US" b="1" dirty="0">
              <a:solidFill>
                <a:srgbClr val="FF0000"/>
              </a:solidFill>
            </a:endParaRPr>
          </a:p>
        </p:txBody>
      </p:sp>
      <p:pic>
        <p:nvPicPr>
          <p:cNvPr id="4" name="Content Placeholder 3" descr="Species map.jpg"/>
          <p:cNvPicPr>
            <a:picLocks noGrp="1" noChangeAspect="1"/>
          </p:cNvPicPr>
          <p:nvPr>
            <p:ph idx="1"/>
          </p:nvPr>
        </p:nvPicPr>
        <p:blipFill>
          <a:blip r:embed="rId2" cstate="print"/>
          <a:stretch>
            <a:fillRect/>
          </a:stretch>
        </p:blipFill>
        <p:spPr>
          <a:xfrm>
            <a:off x="304800" y="228600"/>
            <a:ext cx="4816726" cy="6477000"/>
          </a:xfrm>
        </p:spPr>
      </p:pic>
      <p:sp>
        <p:nvSpPr>
          <p:cNvPr id="5" name="TextBox 4"/>
          <p:cNvSpPr txBox="1"/>
          <p:nvPr/>
        </p:nvSpPr>
        <p:spPr>
          <a:xfrm>
            <a:off x="5562600" y="4038600"/>
            <a:ext cx="3124200" cy="2308324"/>
          </a:xfrm>
          <a:prstGeom prst="rect">
            <a:avLst/>
          </a:prstGeom>
          <a:noFill/>
        </p:spPr>
        <p:txBody>
          <a:bodyPr wrap="square" rtlCol="0">
            <a:spAutoFit/>
          </a:bodyPr>
          <a:lstStyle/>
          <a:p>
            <a:pPr>
              <a:buFont typeface="Arial" pitchFamily="34" charset="0"/>
              <a:buChar char="•"/>
            </a:pPr>
            <a:r>
              <a:rPr lang="en-US" sz="3600" b="1" dirty="0" smtClean="0"/>
              <a:t> 390 scientists</a:t>
            </a:r>
          </a:p>
          <a:p>
            <a:pPr>
              <a:buFont typeface="Arial" pitchFamily="34" charset="0"/>
              <a:buChar char="•"/>
            </a:pPr>
            <a:r>
              <a:rPr lang="en-US" sz="3600" b="1" dirty="0" smtClean="0"/>
              <a:t> 500 pages</a:t>
            </a:r>
          </a:p>
          <a:p>
            <a:pPr>
              <a:buFont typeface="Arial" pitchFamily="34" charset="0"/>
              <a:buChar char="•"/>
            </a:pPr>
            <a:r>
              <a:rPr lang="en-US" sz="3600" b="1" dirty="0" smtClean="0"/>
              <a:t> A planet in 	distress…</a:t>
            </a:r>
            <a:endParaRPr lang="en-US" sz="3600" b="1" dirty="0"/>
          </a:p>
        </p:txBody>
      </p:sp>
      <p:sp>
        <p:nvSpPr>
          <p:cNvPr id="6" name="TextBox 5"/>
          <p:cNvSpPr txBox="1"/>
          <p:nvPr/>
        </p:nvSpPr>
        <p:spPr>
          <a:xfrm>
            <a:off x="2339752" y="2514600"/>
            <a:ext cx="1872208" cy="400110"/>
          </a:xfrm>
          <a:prstGeom prst="rect">
            <a:avLst/>
          </a:prstGeom>
          <a:noFill/>
        </p:spPr>
        <p:txBody>
          <a:bodyPr wrap="square" rtlCol="0">
            <a:spAutoFit/>
          </a:bodyPr>
          <a:lstStyle/>
          <a:p>
            <a:r>
              <a:rPr lang="en-US" sz="2000" b="1" dirty="0" smtClean="0"/>
              <a:t>SPECIES: 2000</a:t>
            </a:r>
            <a:endParaRPr lang="en-US" sz="2000" b="1" dirty="0"/>
          </a:p>
        </p:txBody>
      </p:sp>
      <p:sp>
        <p:nvSpPr>
          <p:cNvPr id="7" name="TextBox 6"/>
          <p:cNvSpPr txBox="1"/>
          <p:nvPr/>
        </p:nvSpPr>
        <p:spPr>
          <a:xfrm>
            <a:off x="2555776" y="6400800"/>
            <a:ext cx="1711424" cy="400110"/>
          </a:xfrm>
          <a:prstGeom prst="rect">
            <a:avLst/>
          </a:prstGeom>
          <a:noFill/>
        </p:spPr>
        <p:txBody>
          <a:bodyPr wrap="square" rtlCol="0">
            <a:spAutoFit/>
          </a:bodyPr>
          <a:lstStyle/>
          <a:p>
            <a:r>
              <a:rPr lang="en-US" sz="2000" b="1" dirty="0" smtClean="0"/>
              <a:t>SPECIES: 2050</a:t>
            </a:r>
            <a:endParaRPr lang="en-US" sz="2000" b="1" dirty="0"/>
          </a:p>
        </p:txBody>
      </p:sp>
      <p:sp>
        <p:nvSpPr>
          <p:cNvPr id="10" name="Rectangle 9"/>
          <p:cNvSpPr/>
          <p:nvPr/>
        </p:nvSpPr>
        <p:spPr>
          <a:xfrm>
            <a:off x="2555776" y="4509120"/>
            <a:ext cx="1661160" cy="400110"/>
          </a:xfrm>
          <a:prstGeom prst="rect">
            <a:avLst/>
          </a:prstGeom>
        </p:spPr>
        <p:txBody>
          <a:bodyPr wrap="none">
            <a:spAutoFit/>
          </a:bodyPr>
          <a:lstStyle/>
          <a:p>
            <a:r>
              <a:rPr lang="en-US" sz="2000" b="1" dirty="0" smtClean="0"/>
              <a:t>SPECIES: 2025</a:t>
            </a:r>
            <a:endParaRPr lang="en-US" sz="2000" b="1" dirty="0"/>
          </a:p>
        </p:txBody>
      </p:sp>
      <p:sp>
        <p:nvSpPr>
          <p:cNvPr id="11" name="Slide Number Placeholder 10"/>
          <p:cNvSpPr>
            <a:spLocks noGrp="1"/>
          </p:cNvSpPr>
          <p:nvPr>
            <p:ph type="sldNum" sz="quarter" idx="12"/>
          </p:nvPr>
        </p:nvSpPr>
        <p:spPr/>
        <p:txBody>
          <a:bodyPr/>
          <a:lstStyle/>
          <a:p>
            <a:fld id="{6A38B024-8453-4752-B241-A49543124642}" type="slidenum">
              <a:rPr lang="en-NZ" smtClean="0"/>
              <a:pPr/>
              <a:t>37</a:t>
            </a:fld>
            <a:endParaRPr lang="en-NZ"/>
          </a:p>
        </p:txBody>
      </p:sp>
    </p:spTree>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2" name="Rectangle 1"/>
          <p:cNvSpPr/>
          <p:nvPr/>
        </p:nvSpPr>
        <p:spPr>
          <a:xfrm>
            <a:off x="304800" y="302359"/>
            <a:ext cx="8534400" cy="6555641"/>
          </a:xfrm>
          <a:prstGeom prst="rect">
            <a:avLst/>
          </a:prstGeom>
        </p:spPr>
        <p:txBody>
          <a:bodyPr wrap="square">
            <a:spAutoFit/>
          </a:bodyPr>
          <a:lstStyle/>
          <a:p>
            <a:r>
              <a:rPr lang="en-US" sz="2800" b="1" dirty="0" smtClean="0"/>
              <a:t>“the currently observed changes to the Earth System are </a:t>
            </a:r>
            <a:r>
              <a:rPr lang="en-US" sz="2800" b="1" dirty="0" smtClean="0">
                <a:solidFill>
                  <a:srgbClr val="0000CC"/>
                </a:solidFill>
              </a:rPr>
              <a:t>unprecedented in human history. </a:t>
            </a:r>
            <a:r>
              <a:rPr lang="en-US" sz="2800" b="1" dirty="0" smtClean="0"/>
              <a:t>Efforts to slow the rate or extent of change, including enhanced resource efficiency and mitigation measures, have resulted in moderate successes but </a:t>
            </a:r>
            <a:r>
              <a:rPr lang="en-US" sz="2800" b="1" dirty="0" smtClean="0">
                <a:solidFill>
                  <a:srgbClr val="0000CC"/>
                </a:solidFill>
              </a:rPr>
              <a:t>have not succeeded in reversing adverse environmental changes. </a:t>
            </a:r>
            <a:r>
              <a:rPr lang="en-US" sz="2800" b="1" dirty="0" smtClean="0"/>
              <a:t>Neither the scope of these nor their speed has abated in the past five years. As human pressures on the Earth System accelerate, several critical global, regional and local thresholds </a:t>
            </a:r>
            <a:r>
              <a:rPr lang="en-US" sz="2800" b="1" dirty="0" smtClean="0">
                <a:solidFill>
                  <a:srgbClr val="0000CC"/>
                </a:solidFill>
              </a:rPr>
              <a:t>are close or have already been exceeded. </a:t>
            </a:r>
            <a:r>
              <a:rPr lang="en-US" sz="2800" b="1" dirty="0" smtClean="0"/>
              <a:t>Once these have been passed, </a:t>
            </a:r>
            <a:r>
              <a:rPr lang="en-US" sz="2800" b="1" dirty="0" smtClean="0">
                <a:solidFill>
                  <a:srgbClr val="0000CC"/>
                </a:solidFill>
              </a:rPr>
              <a:t>abrupt and possibly irreversible changes to the life-support functions of the planet are likely to occur, with significant adverse implications for human well-being.”  </a:t>
            </a:r>
          </a:p>
          <a:p>
            <a:r>
              <a:rPr lang="en-US" sz="2800" b="1" dirty="0" smtClean="0">
                <a:solidFill>
                  <a:srgbClr val="FF0000"/>
                </a:solidFill>
              </a:rPr>
              <a:t> 				</a:t>
            </a:r>
            <a:r>
              <a:rPr lang="en-US" sz="2800" b="1" dirty="0" smtClean="0"/>
              <a:t>(UN </a:t>
            </a:r>
            <a:r>
              <a:rPr lang="en-US" sz="2800" b="1" i="1" dirty="0" smtClean="0"/>
              <a:t>GEO5 Report</a:t>
            </a:r>
            <a:r>
              <a:rPr lang="en-US" sz="2800" b="1" dirty="0" smtClean="0"/>
              <a:t>, June 2012)</a:t>
            </a:r>
            <a:endParaRPr lang="en-US" sz="2800" b="1" dirty="0"/>
          </a:p>
        </p:txBody>
      </p:sp>
      <p:sp>
        <p:nvSpPr>
          <p:cNvPr id="4" name="Slide Number Placeholder 3"/>
          <p:cNvSpPr>
            <a:spLocks noGrp="1"/>
          </p:cNvSpPr>
          <p:nvPr>
            <p:ph type="sldNum" sz="quarter" idx="12"/>
          </p:nvPr>
        </p:nvSpPr>
        <p:spPr/>
        <p:txBody>
          <a:bodyPr/>
          <a:lstStyle/>
          <a:p>
            <a:fld id="{6A38B024-8453-4752-B241-A49543124642}" type="slidenum">
              <a:rPr lang="en-NZ" smtClean="0"/>
              <a:pPr/>
              <a:t>38</a:t>
            </a:fld>
            <a:endParaRPr lang="en-NZ"/>
          </a:p>
        </p:txBody>
      </p:sp>
    </p:spTree>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pic>
        <p:nvPicPr>
          <p:cNvPr id="2" name="Picture 1" descr="Christensin cover.jpg"/>
          <p:cNvPicPr>
            <a:picLocks noChangeAspect="1"/>
          </p:cNvPicPr>
          <p:nvPr/>
        </p:nvPicPr>
        <p:blipFill>
          <a:blip r:embed="rId2" cstate="print"/>
          <a:stretch>
            <a:fillRect/>
          </a:stretch>
        </p:blipFill>
        <p:spPr>
          <a:xfrm>
            <a:off x="6248400" y="228600"/>
            <a:ext cx="2041071" cy="3048000"/>
          </a:xfrm>
          <a:prstGeom prst="rect">
            <a:avLst/>
          </a:prstGeom>
        </p:spPr>
      </p:pic>
      <p:pic>
        <p:nvPicPr>
          <p:cNvPr id="3" name="Picture 2" descr="Collins cover.jpg"/>
          <p:cNvPicPr>
            <a:picLocks noChangeAspect="1"/>
          </p:cNvPicPr>
          <p:nvPr/>
        </p:nvPicPr>
        <p:blipFill>
          <a:blip r:embed="rId3" cstate="print"/>
          <a:srcRect r="28184" b="22222"/>
          <a:stretch>
            <a:fillRect/>
          </a:stretch>
        </p:blipFill>
        <p:spPr>
          <a:xfrm>
            <a:off x="381000" y="228600"/>
            <a:ext cx="2057400" cy="3064213"/>
          </a:xfrm>
          <a:prstGeom prst="rect">
            <a:avLst/>
          </a:prstGeom>
        </p:spPr>
      </p:pic>
      <p:pic>
        <p:nvPicPr>
          <p:cNvPr id="4" name="Picture 3" descr="Vesuvius cover.jpg"/>
          <p:cNvPicPr>
            <a:picLocks noChangeAspect="1"/>
          </p:cNvPicPr>
          <p:nvPr/>
        </p:nvPicPr>
        <p:blipFill>
          <a:blip r:embed="rId4" cstate="print"/>
          <a:stretch>
            <a:fillRect/>
          </a:stretch>
        </p:blipFill>
        <p:spPr>
          <a:xfrm>
            <a:off x="3124200" y="152400"/>
            <a:ext cx="2155065" cy="3048000"/>
          </a:xfrm>
          <a:prstGeom prst="rect">
            <a:avLst/>
          </a:prstGeom>
        </p:spPr>
      </p:pic>
      <p:pic>
        <p:nvPicPr>
          <p:cNvPr id="6" name="Picture 5" descr="Well Conf 2.jpg"/>
          <p:cNvPicPr>
            <a:picLocks noChangeAspect="1"/>
          </p:cNvPicPr>
          <p:nvPr/>
        </p:nvPicPr>
        <p:blipFill>
          <a:blip r:embed="rId5" cstate="print"/>
          <a:srcRect b="54444"/>
          <a:stretch>
            <a:fillRect/>
          </a:stretch>
        </p:blipFill>
        <p:spPr>
          <a:xfrm rot="5400000">
            <a:off x="269307" y="3843261"/>
            <a:ext cx="3276601" cy="2160047"/>
          </a:xfrm>
          <a:prstGeom prst="rect">
            <a:avLst/>
          </a:prstGeom>
        </p:spPr>
      </p:pic>
      <p:pic>
        <p:nvPicPr>
          <p:cNvPr id="7" name="Picture 6" descr="sleeth cover_0001.jpg"/>
          <p:cNvPicPr>
            <a:picLocks noChangeAspect="1"/>
          </p:cNvPicPr>
          <p:nvPr/>
        </p:nvPicPr>
        <p:blipFill>
          <a:blip r:embed="rId6" cstate="print"/>
          <a:srcRect r="6239" b="49687"/>
          <a:stretch>
            <a:fillRect/>
          </a:stretch>
        </p:blipFill>
        <p:spPr>
          <a:xfrm rot="5400000">
            <a:off x="2993729" y="3788071"/>
            <a:ext cx="3461341" cy="2286000"/>
          </a:xfrm>
          <a:prstGeom prst="rect">
            <a:avLst/>
          </a:prstGeom>
        </p:spPr>
      </p:pic>
      <p:pic>
        <p:nvPicPr>
          <p:cNvPr id="9" name="Picture 8" descr="Scan0001.jpg"/>
          <p:cNvPicPr>
            <a:picLocks noChangeAspect="1"/>
          </p:cNvPicPr>
          <p:nvPr/>
        </p:nvPicPr>
        <p:blipFill>
          <a:blip r:embed="rId7" cstate="print"/>
          <a:srcRect r="8123" b="56300"/>
          <a:stretch>
            <a:fillRect/>
          </a:stretch>
        </p:blipFill>
        <p:spPr>
          <a:xfrm rot="5400000">
            <a:off x="5980764" y="3820436"/>
            <a:ext cx="3096345" cy="2025442"/>
          </a:xfrm>
          <a:prstGeom prst="rect">
            <a:avLst/>
          </a:prstGeom>
        </p:spPr>
      </p:pic>
      <p:sp>
        <p:nvSpPr>
          <p:cNvPr id="10" name="Slide Number Placeholder 9"/>
          <p:cNvSpPr>
            <a:spLocks noGrp="1"/>
          </p:cNvSpPr>
          <p:nvPr>
            <p:ph type="sldNum" sz="quarter" idx="12"/>
          </p:nvPr>
        </p:nvSpPr>
        <p:spPr/>
        <p:txBody>
          <a:bodyPr/>
          <a:lstStyle/>
          <a:p>
            <a:fld id="{6A38B024-8453-4752-B241-A49543124642}" type="slidenum">
              <a:rPr lang="en-NZ" smtClean="0"/>
              <a:pPr/>
              <a:t>39</a:t>
            </a:fld>
            <a:endParaRPr lang="en-NZ"/>
          </a:p>
        </p:txBody>
      </p:sp>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74638"/>
            <a:ext cx="8686800" cy="1143000"/>
          </a:xfrm>
          <a:solidFill>
            <a:srgbClr val="FFFF00"/>
          </a:solidFill>
          <a:ln w="28575">
            <a:solidFill>
              <a:schemeClr val="tx1"/>
            </a:solidFill>
          </a:ln>
        </p:spPr>
        <p:txBody>
          <a:bodyPr>
            <a:noAutofit/>
          </a:bodyPr>
          <a:lstStyle/>
          <a:p>
            <a:r>
              <a:rPr lang="en-US" sz="4800" b="1" dirty="0" smtClean="0">
                <a:solidFill>
                  <a:srgbClr val="FF0000"/>
                </a:solidFill>
              </a:rPr>
              <a:t>THE NEW ZEALAND SITUATION</a:t>
            </a:r>
            <a:endParaRPr lang="en-US" sz="4800" b="1" dirty="0">
              <a:solidFill>
                <a:srgbClr val="FF0000"/>
              </a:solidFill>
            </a:endParaRPr>
          </a:p>
        </p:txBody>
      </p:sp>
      <p:pic>
        <p:nvPicPr>
          <p:cNvPr id="28674" name="Picture 2" descr="C:\Users\Phillip Donnell\AppData\Local\Microsoft\Windows\Temporary Internet Files\Content.IE5\LQA2AQG1\MC900326974[1].wmf"/>
          <p:cNvPicPr>
            <a:picLocks noGrp="1" noChangeAspect="1" noChangeArrowheads="1"/>
          </p:cNvPicPr>
          <p:nvPr>
            <p:ph idx="1"/>
          </p:nvPr>
        </p:nvPicPr>
        <p:blipFill>
          <a:blip r:embed="rId2" cstate="print"/>
          <a:srcRect/>
          <a:stretch>
            <a:fillRect/>
          </a:stretch>
        </p:blipFill>
        <p:spPr bwMode="auto">
          <a:xfrm>
            <a:off x="4114800" y="1600200"/>
            <a:ext cx="3655924" cy="4872938"/>
          </a:xfrm>
          <a:prstGeom prst="rect">
            <a:avLst/>
          </a:prstGeom>
          <a:noFill/>
        </p:spPr>
      </p:pic>
      <p:pic>
        <p:nvPicPr>
          <p:cNvPr id="28675" name="Picture 3" descr="C:\Users\Phillip Donnell\AppData\Local\Microsoft\Windows\Temporary Internet Files\Content.IE5\QR9K3LSX\MC900015856[1].wmf"/>
          <p:cNvPicPr>
            <a:picLocks noChangeAspect="1" noChangeArrowheads="1"/>
          </p:cNvPicPr>
          <p:nvPr/>
        </p:nvPicPr>
        <p:blipFill>
          <a:blip r:embed="rId3" cstate="print"/>
          <a:srcRect/>
          <a:stretch>
            <a:fillRect/>
          </a:stretch>
        </p:blipFill>
        <p:spPr bwMode="auto">
          <a:xfrm>
            <a:off x="6629400" y="4800600"/>
            <a:ext cx="2094005" cy="1688451"/>
          </a:xfrm>
          <a:prstGeom prst="rect">
            <a:avLst/>
          </a:prstGeom>
          <a:noFill/>
        </p:spPr>
      </p:pic>
      <p:pic>
        <p:nvPicPr>
          <p:cNvPr id="9" name="Picture 8" descr="Sewerage-Pollution.jpg"/>
          <p:cNvPicPr>
            <a:picLocks noChangeAspect="1"/>
          </p:cNvPicPr>
          <p:nvPr/>
        </p:nvPicPr>
        <p:blipFill>
          <a:blip r:embed="rId4" cstate="print"/>
          <a:srcRect l="32000"/>
          <a:stretch>
            <a:fillRect/>
          </a:stretch>
        </p:blipFill>
        <p:spPr>
          <a:xfrm>
            <a:off x="838200" y="1676399"/>
            <a:ext cx="3350046" cy="3271221"/>
          </a:xfrm>
          <a:prstGeom prst="rect">
            <a:avLst/>
          </a:prstGeom>
        </p:spPr>
      </p:pic>
      <p:sp>
        <p:nvSpPr>
          <p:cNvPr id="7" name="Slide Number Placeholder 6"/>
          <p:cNvSpPr>
            <a:spLocks noGrp="1"/>
          </p:cNvSpPr>
          <p:nvPr>
            <p:ph type="sldNum" sz="quarter" idx="12"/>
          </p:nvPr>
        </p:nvSpPr>
        <p:spPr/>
        <p:txBody>
          <a:bodyPr/>
          <a:lstStyle/>
          <a:p>
            <a:fld id="{6A38B024-8453-4752-B241-A49543124642}" type="slidenum">
              <a:rPr lang="en-NZ" smtClean="0"/>
              <a:pPr/>
              <a:t>4</a:t>
            </a:fld>
            <a:endParaRPr lang="en-NZ"/>
          </a:p>
        </p:txBody>
      </p:sp>
    </p:spTree>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381000"/>
            <a:ext cx="8382000" cy="6248400"/>
          </a:xfrm>
        </p:spPr>
        <p:txBody>
          <a:bodyPr>
            <a:noAutofit/>
          </a:bodyPr>
          <a:lstStyle/>
          <a:p>
            <a:pPr>
              <a:buNone/>
            </a:pPr>
            <a:r>
              <a:rPr lang="en-US" sz="3600" b="1" dirty="0" smtClean="0"/>
              <a:t>“…a problem exists as </a:t>
            </a:r>
            <a:r>
              <a:rPr lang="en-US" sz="3600" b="1" dirty="0" smtClean="0">
                <a:solidFill>
                  <a:srgbClr val="0000CC"/>
                </a:solidFill>
              </a:rPr>
              <a:t>real and meaningful </a:t>
            </a:r>
            <a:r>
              <a:rPr lang="en-US" sz="3600" b="1" dirty="0" smtClean="0"/>
              <a:t>as a sinking ship with billions of people on board. The earth is our ship, an ark for everything that lives. It is the only vessel available to carry humans through the ocean of space, and it is </a:t>
            </a:r>
            <a:r>
              <a:rPr lang="en-US" sz="3600" b="1" dirty="0" smtClean="0">
                <a:solidFill>
                  <a:srgbClr val="0000CC"/>
                </a:solidFill>
              </a:rPr>
              <a:t>rapidly becoming unseaworthy.”</a:t>
            </a:r>
          </a:p>
          <a:p>
            <a:pPr>
              <a:buNone/>
            </a:pPr>
            <a:r>
              <a:rPr lang="en-US" sz="3600" b="1" dirty="0" smtClean="0"/>
              <a:t>	(Matthew </a:t>
            </a:r>
            <a:r>
              <a:rPr lang="en-US" sz="3600" b="1" dirty="0" err="1" smtClean="0"/>
              <a:t>Sleeth</a:t>
            </a:r>
            <a:r>
              <a:rPr lang="en-US" sz="3600" b="1" dirty="0" smtClean="0"/>
              <a:t>, 2006 : </a:t>
            </a:r>
            <a:r>
              <a:rPr lang="en-US" sz="3600" b="1" i="1" dirty="0" smtClean="0"/>
              <a:t>Serve God Save the Planet: A Call to Christian Action,</a:t>
            </a:r>
            <a:r>
              <a:rPr lang="en-US" sz="3600" b="1" dirty="0" smtClean="0"/>
              <a:t> page 16)</a:t>
            </a:r>
            <a:endParaRPr lang="en-US" sz="3600" b="1" dirty="0"/>
          </a:p>
        </p:txBody>
      </p:sp>
      <p:sp>
        <p:nvSpPr>
          <p:cNvPr id="5" name="Slide Number Placeholder 4"/>
          <p:cNvSpPr>
            <a:spLocks noGrp="1"/>
          </p:cNvSpPr>
          <p:nvPr>
            <p:ph type="sldNum" sz="quarter" idx="12"/>
          </p:nvPr>
        </p:nvSpPr>
        <p:spPr/>
        <p:txBody>
          <a:bodyPr/>
          <a:lstStyle/>
          <a:p>
            <a:fld id="{6A38B024-8453-4752-B241-A49543124642}" type="slidenum">
              <a:rPr lang="en-NZ" smtClean="0"/>
              <a:pPr/>
              <a:t>40</a:t>
            </a:fld>
            <a:endParaRPr lang="en-NZ"/>
          </a:p>
        </p:txBody>
      </p:sp>
    </p:spTree>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essin With the System Song Pete James.mp4">
            <a:hlinkClick r:id="" action="ppaction://media"/>
          </p:cNvPr>
          <p:cNvPicPr>
            <a:picLocks noRot="1" noChangeAspect="1"/>
          </p:cNvPicPr>
          <p:nvPr>
            <a:videoFile r:link="rId1"/>
          </p:nvPr>
        </p:nvPicPr>
        <p:blipFill>
          <a:blip r:embed="rId3" cstate="print"/>
          <a:stretch>
            <a:fillRect/>
          </a:stretch>
        </p:blipFill>
        <p:spPr>
          <a:xfrm>
            <a:off x="0" y="0"/>
            <a:ext cx="9144000" cy="6858000"/>
          </a:xfrm>
          <a:prstGeom prst="rect">
            <a:avLst/>
          </a:prstGeom>
        </p:spPr>
      </p:pic>
      <p:sp>
        <p:nvSpPr>
          <p:cNvPr id="3" name="Slide Number Placeholder 2"/>
          <p:cNvSpPr>
            <a:spLocks noGrp="1"/>
          </p:cNvSpPr>
          <p:nvPr>
            <p:ph type="sldNum" sz="quarter" idx="12"/>
          </p:nvPr>
        </p:nvSpPr>
        <p:spPr/>
        <p:txBody>
          <a:bodyPr/>
          <a:lstStyle/>
          <a:p>
            <a:fld id="{6A38B024-8453-4752-B241-A49543124642}" type="slidenum">
              <a:rPr lang="en-NZ" smtClean="0"/>
              <a:pPr/>
              <a:t>41</a:t>
            </a:fld>
            <a:endParaRPr lang="en-NZ"/>
          </a:p>
        </p:txBody>
      </p:sp>
    </p:spTree>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70657" name="Rectangle 1"/>
          <p:cNvSpPr>
            <a:spLocks noChangeArrowheads="1"/>
          </p:cNvSpPr>
          <p:nvPr/>
        </p:nvSpPr>
        <p:spPr bwMode="auto">
          <a:xfrm>
            <a:off x="251520" y="210280"/>
            <a:ext cx="8640960" cy="634019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4000" b="1" i="1" u="none" strike="noStrike" cap="none" normalizeH="0" baseline="0" dirty="0" smtClean="0">
                <a:ln>
                  <a:noFill/>
                </a:ln>
                <a:solidFill>
                  <a:srgbClr val="FF0000"/>
                </a:solidFill>
                <a:effectLst/>
                <a:latin typeface="Calibri" pitchFamily="34" charset="0"/>
                <a:ea typeface="Calibri" pitchFamily="34" charset="0"/>
                <a:cs typeface="Times New Roman" pitchFamily="18" charset="0"/>
              </a:rPr>
              <a:t>A CRISIS?</a:t>
            </a: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1400" b="1" i="1" u="none" strike="noStrike" cap="none" normalizeH="0" baseline="0" dirty="0" smtClean="0">
              <a:ln>
                <a:noFill/>
              </a:ln>
              <a:solidFill>
                <a:srgbClr val="FF0000"/>
              </a:solidFill>
              <a:effectLst/>
              <a:latin typeface="Calibri" pitchFamily="34" charset="0"/>
              <a:ea typeface="Calibri" pitchFamily="34"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1"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“Faced with a </a:t>
            </a:r>
            <a:r>
              <a:rPr kumimoji="0" lang="en-US" sz="3200" b="1" u="none" strike="noStrike" cap="none" normalizeH="0" baseline="0" dirty="0" smtClean="0">
                <a:ln>
                  <a:noFill/>
                </a:ln>
                <a:solidFill>
                  <a:srgbClr val="0000CC"/>
                </a:solidFill>
                <a:effectLst/>
                <a:latin typeface="Calibri" pitchFamily="34" charset="0"/>
                <a:ea typeface="Calibri" pitchFamily="34" charset="0"/>
                <a:cs typeface="Times New Roman" pitchFamily="18" charset="0"/>
              </a:rPr>
              <a:t>crisis that threatens our survival </a:t>
            </a:r>
            <a:r>
              <a:rPr kumimoji="0" lang="en-US" sz="3200" b="1"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as a species, our entire culture is continuing to do the very thing that caused the crisis...”</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(We are living in) </a:t>
            </a:r>
            <a:r>
              <a:rPr kumimoji="0" lang="en-US" sz="3200" b="1" i="1"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a </a:t>
            </a:r>
            <a:r>
              <a:rPr kumimoji="0" lang="en-US" sz="3200" b="1"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"jarring moment in history, when </a:t>
            </a:r>
            <a:r>
              <a:rPr kumimoji="0" lang="en-US" sz="3200" b="1" u="none" strike="noStrike" cap="none" normalizeH="0" baseline="0" dirty="0" smtClean="0">
                <a:ln>
                  <a:noFill/>
                </a:ln>
                <a:solidFill>
                  <a:srgbClr val="0000CC"/>
                </a:solidFill>
                <a:effectLst/>
                <a:latin typeface="Calibri" pitchFamily="34" charset="0"/>
                <a:ea typeface="Calibri" pitchFamily="34" charset="0"/>
                <a:cs typeface="Times New Roman" pitchFamily="18" charset="0"/>
              </a:rPr>
              <a:t>a crisis we have been studiously ignoring </a:t>
            </a:r>
            <a:r>
              <a:rPr kumimoji="0" lang="en-US" sz="3200" b="1"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is hitting us in the face..."</a:t>
            </a:r>
            <a:endParaRPr kumimoji="0" lang="en-NZ" sz="3200" b="1" u="none" strike="noStrike" cap="none" normalizeH="0" baseline="0" dirty="0" smtClean="0">
              <a:ln>
                <a:noFill/>
              </a:ln>
              <a:solidFill>
                <a:schemeClr val="tx1"/>
              </a:solidFill>
              <a:effectLst/>
              <a:latin typeface="Arial" pitchFamily="34" charset="0"/>
              <a:cs typeface="Arial" pitchFamily="34" charset="0"/>
            </a:endParaRPr>
          </a:p>
          <a:p>
            <a:pPr lvl="0" eaLnBrk="0" fontAlgn="base" hangingPunct="0">
              <a:spcBef>
                <a:spcPct val="0"/>
              </a:spcBef>
              <a:spcAft>
                <a:spcPct val="0"/>
              </a:spcAft>
            </a:pPr>
            <a:r>
              <a:rPr kumimoji="0" lang="en-US" sz="3200" b="1"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Naomi Klein,</a:t>
            </a:r>
            <a:r>
              <a:rPr lang="en-US" sz="3200" b="1" dirty="0" smtClean="0">
                <a:latin typeface="Calibri" pitchFamily="34" charset="0"/>
                <a:ea typeface="Calibri" pitchFamily="34" charset="0"/>
                <a:cs typeface="Times New Roman" pitchFamily="18" charset="0"/>
              </a:rPr>
              <a:t>2014:</a:t>
            </a:r>
            <a:r>
              <a:rPr kumimoji="0" lang="en-US" sz="3200" b="1" i="1" u="none" strike="noStrike" cap="none" normalizeH="0" dirty="0" smtClean="0">
                <a:ln>
                  <a:noFill/>
                </a:ln>
                <a:solidFill>
                  <a:schemeClr val="tx1"/>
                </a:solidFill>
                <a:effectLst/>
                <a:latin typeface="Calibri" pitchFamily="34" charset="0"/>
                <a:ea typeface="Calibri" pitchFamily="34" charset="0"/>
                <a:cs typeface="Times New Roman" pitchFamily="18" charset="0"/>
              </a:rPr>
              <a:t>T</a:t>
            </a:r>
            <a:r>
              <a:rPr kumimoji="0" lang="en-US" sz="3200" b="1" i="1"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his Changes Everything, </a:t>
            </a:r>
            <a:r>
              <a:rPr kumimoji="0" lang="en-US" sz="32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2014,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pp.2-3</a:t>
            </a:r>
            <a:endParaRPr kumimoji="0" lang="en-US" sz="3200" b="1" i="1" u="none" strike="noStrike" cap="none" normalizeH="0" baseline="0" dirty="0" smtClean="0">
              <a:ln>
                <a:noFill/>
              </a:ln>
              <a:solidFill>
                <a:schemeClr val="tx1"/>
              </a:solidFill>
              <a:effectLst/>
              <a:latin typeface="Calibri" pitchFamily="34" charset="0"/>
              <a:ea typeface="Calibri" pitchFamily="34"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1" i="1"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“…climate change has become an </a:t>
            </a:r>
            <a:r>
              <a:rPr kumimoji="0" lang="en-US" sz="3200" b="1" i="1" u="none" strike="noStrike" cap="none" normalizeH="0" baseline="0" dirty="0" smtClean="0">
                <a:ln>
                  <a:noFill/>
                </a:ln>
                <a:solidFill>
                  <a:srgbClr val="0000CC"/>
                </a:solidFill>
                <a:effectLst/>
                <a:latin typeface="Calibri" pitchFamily="34" charset="0"/>
                <a:ea typeface="Calibri" pitchFamily="34" charset="0"/>
                <a:cs typeface="Times New Roman" pitchFamily="18" charset="0"/>
              </a:rPr>
              <a:t>existential crisis </a:t>
            </a:r>
            <a:r>
              <a:rPr kumimoji="0" lang="en-US" sz="3200" b="1" i="1"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for the human species.”</a:t>
            </a:r>
            <a:endParaRPr kumimoji="0" lang="en-NZ" sz="3200" b="1"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lang="en-US" sz="3200" b="1" dirty="0" smtClean="0">
                <a:latin typeface="Calibri" pitchFamily="34" charset="0"/>
                <a:ea typeface="Calibri" pitchFamily="34" charset="0"/>
                <a:cs typeface="Times New Roman" pitchFamily="18" charset="0"/>
              </a:rPr>
              <a:t>Naomi Klein, 2014: </a:t>
            </a:r>
            <a:r>
              <a:rPr kumimoji="0" lang="en-US" sz="3200" b="1" i="1"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This Changes Everything,</a:t>
            </a:r>
            <a:r>
              <a:rPr kumimoji="0" lang="en-US" sz="32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p.15</a:t>
            </a:r>
            <a:endParaRPr kumimoji="0" lang="en-US" sz="3200" b="1" i="0" u="none" strike="noStrike" cap="none" normalizeH="0" baseline="0" dirty="0" smtClean="0">
              <a:ln>
                <a:noFill/>
              </a:ln>
              <a:solidFill>
                <a:schemeClr val="tx1"/>
              </a:solidFill>
              <a:effectLst/>
              <a:latin typeface="Arial" pitchFamily="34" charset="0"/>
              <a:cs typeface="Arial" pitchFamily="34" charset="0"/>
            </a:endParaRPr>
          </a:p>
        </p:txBody>
      </p:sp>
      <p:sp>
        <p:nvSpPr>
          <p:cNvPr id="3" name="Slide Number Placeholder 2"/>
          <p:cNvSpPr>
            <a:spLocks noGrp="1"/>
          </p:cNvSpPr>
          <p:nvPr>
            <p:ph type="sldNum" sz="quarter" idx="12"/>
          </p:nvPr>
        </p:nvSpPr>
        <p:spPr/>
        <p:txBody>
          <a:bodyPr/>
          <a:lstStyle/>
          <a:p>
            <a:fld id="{6A38B024-8453-4752-B241-A49543124642}" type="slidenum">
              <a:rPr lang="en-NZ" smtClean="0"/>
              <a:pPr/>
              <a:t>42</a:t>
            </a:fld>
            <a:endParaRPr lang="en-NZ"/>
          </a:p>
        </p:txBody>
      </p:sp>
    </p:spTree>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3733800"/>
            <a:ext cx="8229600" cy="3352800"/>
          </a:xfrm>
        </p:spPr>
        <p:txBody>
          <a:bodyPr>
            <a:normAutofit/>
          </a:bodyPr>
          <a:lstStyle/>
          <a:p>
            <a:pPr>
              <a:buNone/>
            </a:pPr>
            <a:r>
              <a:rPr lang="en-US" sz="4400" b="1" dirty="0" smtClean="0"/>
              <a:t>“…up to the present time, all of creation groans with pain, like the pain of childbirth.” </a:t>
            </a:r>
          </a:p>
          <a:p>
            <a:pPr>
              <a:buNone/>
            </a:pPr>
            <a:r>
              <a:rPr lang="en-US" sz="4400" b="1" dirty="0" smtClean="0"/>
              <a:t>			- Romans 8:22 GNB</a:t>
            </a:r>
            <a:endParaRPr lang="en-US" sz="4400" b="1" dirty="0"/>
          </a:p>
        </p:txBody>
      </p:sp>
      <p:pic>
        <p:nvPicPr>
          <p:cNvPr id="5" name="Picture 4" descr="delivery238010.jpg"/>
          <p:cNvPicPr>
            <a:picLocks noChangeAspect="1"/>
          </p:cNvPicPr>
          <p:nvPr/>
        </p:nvPicPr>
        <p:blipFill>
          <a:blip r:embed="rId2" cstate="print"/>
          <a:stretch>
            <a:fillRect/>
          </a:stretch>
        </p:blipFill>
        <p:spPr>
          <a:xfrm>
            <a:off x="3851920" y="332656"/>
            <a:ext cx="4348795" cy="3168352"/>
          </a:xfrm>
          <a:prstGeom prst="rect">
            <a:avLst/>
          </a:prstGeom>
        </p:spPr>
      </p:pic>
      <p:pic>
        <p:nvPicPr>
          <p:cNvPr id="7" name="Picture 6" descr="earth.jpg"/>
          <p:cNvPicPr>
            <a:picLocks noChangeAspect="1"/>
          </p:cNvPicPr>
          <p:nvPr/>
        </p:nvPicPr>
        <p:blipFill>
          <a:blip r:embed="rId3" cstate="print"/>
          <a:stretch>
            <a:fillRect/>
          </a:stretch>
        </p:blipFill>
        <p:spPr>
          <a:xfrm>
            <a:off x="738462" y="332656"/>
            <a:ext cx="3168352" cy="3168352"/>
          </a:xfrm>
          <a:prstGeom prst="rect">
            <a:avLst/>
          </a:prstGeom>
        </p:spPr>
      </p:pic>
      <p:sp>
        <p:nvSpPr>
          <p:cNvPr id="8" name="Slide Number Placeholder 7"/>
          <p:cNvSpPr>
            <a:spLocks noGrp="1"/>
          </p:cNvSpPr>
          <p:nvPr>
            <p:ph type="sldNum" sz="quarter" idx="12"/>
          </p:nvPr>
        </p:nvSpPr>
        <p:spPr/>
        <p:txBody>
          <a:bodyPr/>
          <a:lstStyle/>
          <a:p>
            <a:fld id="{6A38B024-8453-4752-B241-A49543124642}" type="slidenum">
              <a:rPr lang="en-NZ" smtClean="0"/>
              <a:pPr/>
              <a:t>43</a:t>
            </a:fld>
            <a:endParaRPr lang="en-NZ"/>
          </a:p>
        </p:txBody>
      </p:sp>
    </p:spTree>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earth.jpg"/>
          <p:cNvPicPr>
            <a:picLocks noChangeAspect="1"/>
          </p:cNvPicPr>
          <p:nvPr/>
        </p:nvPicPr>
        <p:blipFill>
          <a:blip r:embed="rId2" cstate="print"/>
          <a:stretch>
            <a:fillRect/>
          </a:stretch>
        </p:blipFill>
        <p:spPr>
          <a:xfrm>
            <a:off x="5292080" y="2420888"/>
            <a:ext cx="2778968" cy="2778968"/>
          </a:xfrm>
          <a:prstGeom prst="rect">
            <a:avLst/>
          </a:prstGeom>
        </p:spPr>
      </p:pic>
      <p:pic>
        <p:nvPicPr>
          <p:cNvPr id="5" name="Picture 4" descr="Well Conf 7.jpg"/>
          <p:cNvPicPr>
            <a:picLocks noChangeAspect="1"/>
          </p:cNvPicPr>
          <p:nvPr/>
        </p:nvPicPr>
        <p:blipFill>
          <a:blip r:embed="rId3" cstate="print"/>
          <a:srcRect l="36672" r="15960" b="50308"/>
          <a:stretch>
            <a:fillRect/>
          </a:stretch>
        </p:blipFill>
        <p:spPr>
          <a:xfrm rot="5400000">
            <a:off x="1665180" y="1799316"/>
            <a:ext cx="2808314" cy="4051458"/>
          </a:xfrm>
          <a:prstGeom prst="rect">
            <a:avLst/>
          </a:prstGeom>
        </p:spPr>
      </p:pic>
      <p:sp>
        <p:nvSpPr>
          <p:cNvPr id="7" name="TextBox 6"/>
          <p:cNvSpPr txBox="1"/>
          <p:nvPr/>
        </p:nvSpPr>
        <p:spPr>
          <a:xfrm>
            <a:off x="685800" y="457200"/>
            <a:ext cx="7696200" cy="1754326"/>
          </a:xfrm>
          <a:prstGeom prst="rect">
            <a:avLst/>
          </a:prstGeom>
          <a:noFill/>
        </p:spPr>
        <p:txBody>
          <a:bodyPr wrap="square" rtlCol="0">
            <a:spAutoFit/>
          </a:bodyPr>
          <a:lstStyle/>
          <a:p>
            <a:pPr algn="ctr"/>
            <a:r>
              <a:rPr lang="en-US" sz="5400" b="1" dirty="0" smtClean="0">
                <a:solidFill>
                  <a:srgbClr val="FF0000"/>
                </a:solidFill>
              </a:rPr>
              <a:t>The groans are getting </a:t>
            </a:r>
            <a:br>
              <a:rPr lang="en-US" sz="5400" b="1" dirty="0" smtClean="0">
                <a:solidFill>
                  <a:srgbClr val="FF0000"/>
                </a:solidFill>
              </a:rPr>
            </a:br>
            <a:r>
              <a:rPr lang="en-US" sz="5400" b="1" dirty="0" smtClean="0">
                <a:solidFill>
                  <a:srgbClr val="FF0000"/>
                </a:solidFill>
              </a:rPr>
              <a:t>louder and longer…</a:t>
            </a:r>
            <a:endParaRPr lang="en-US" sz="5400" b="1" dirty="0">
              <a:solidFill>
                <a:srgbClr val="FF0000"/>
              </a:solidFill>
            </a:endParaRPr>
          </a:p>
        </p:txBody>
      </p:sp>
      <p:sp>
        <p:nvSpPr>
          <p:cNvPr id="8" name="TextBox 7"/>
          <p:cNvSpPr txBox="1"/>
          <p:nvPr/>
        </p:nvSpPr>
        <p:spPr>
          <a:xfrm>
            <a:off x="838200" y="5334000"/>
            <a:ext cx="7467600" cy="923330"/>
          </a:xfrm>
          <a:prstGeom prst="rect">
            <a:avLst/>
          </a:prstGeom>
          <a:noFill/>
        </p:spPr>
        <p:txBody>
          <a:bodyPr wrap="square" rtlCol="0">
            <a:spAutoFit/>
          </a:bodyPr>
          <a:lstStyle/>
          <a:p>
            <a:pPr algn="ctr"/>
            <a:r>
              <a:rPr lang="en-US" sz="5400" b="1" dirty="0" smtClean="0"/>
              <a:t>Do you hear them?</a:t>
            </a:r>
            <a:endParaRPr lang="en-US" sz="5400" b="1" dirty="0"/>
          </a:p>
        </p:txBody>
      </p:sp>
      <p:sp>
        <p:nvSpPr>
          <p:cNvPr id="10" name="Slide Number Placeholder 9"/>
          <p:cNvSpPr>
            <a:spLocks noGrp="1"/>
          </p:cNvSpPr>
          <p:nvPr>
            <p:ph type="sldNum" sz="quarter" idx="12"/>
          </p:nvPr>
        </p:nvSpPr>
        <p:spPr/>
        <p:txBody>
          <a:bodyPr/>
          <a:lstStyle/>
          <a:p>
            <a:fld id="{6A38B024-8453-4752-B241-A49543124642}" type="slidenum">
              <a:rPr lang="en-NZ" smtClean="0"/>
              <a:pPr/>
              <a:t>44</a:t>
            </a:fld>
            <a:endParaRPr lang="en-NZ"/>
          </a:p>
        </p:txBody>
      </p:sp>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00CC"/>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600" b="1" dirty="0" smtClean="0">
                <a:solidFill>
                  <a:srgbClr val="FFFF00"/>
                </a:solidFill>
              </a:rPr>
              <a:t>BIODIVERSITY LOSS </a:t>
            </a:r>
            <a:endParaRPr lang="en-US" sz="6600" b="1" dirty="0">
              <a:solidFill>
                <a:srgbClr val="FFFF00"/>
              </a:solidFill>
            </a:endParaRPr>
          </a:p>
        </p:txBody>
      </p:sp>
      <p:pic>
        <p:nvPicPr>
          <p:cNvPr id="7" name="Picture 6" descr="Picture2.jpg"/>
          <p:cNvPicPr>
            <a:picLocks noChangeAspect="1"/>
          </p:cNvPicPr>
          <p:nvPr/>
        </p:nvPicPr>
        <p:blipFill>
          <a:blip r:embed="rId2" cstate="print"/>
          <a:stretch>
            <a:fillRect/>
          </a:stretch>
        </p:blipFill>
        <p:spPr>
          <a:xfrm>
            <a:off x="838200" y="1905000"/>
            <a:ext cx="3043094" cy="4376796"/>
          </a:xfrm>
          <a:prstGeom prst="rect">
            <a:avLst/>
          </a:prstGeom>
        </p:spPr>
      </p:pic>
      <p:pic>
        <p:nvPicPr>
          <p:cNvPr id="8" name="Picture 7" descr="11. Mistletoe at start of Bealey Spur Track.JPG"/>
          <p:cNvPicPr>
            <a:picLocks noChangeAspect="1"/>
          </p:cNvPicPr>
          <p:nvPr/>
        </p:nvPicPr>
        <p:blipFill>
          <a:blip r:embed="rId3" cstate="print"/>
          <a:stretch>
            <a:fillRect/>
          </a:stretch>
        </p:blipFill>
        <p:spPr>
          <a:xfrm>
            <a:off x="3886200" y="2286000"/>
            <a:ext cx="4470400" cy="3352800"/>
          </a:xfrm>
          <a:prstGeom prst="rect">
            <a:avLst/>
          </a:prstGeom>
        </p:spPr>
      </p:pic>
      <p:sp>
        <p:nvSpPr>
          <p:cNvPr id="6" name="Slide Number Placeholder 5"/>
          <p:cNvSpPr>
            <a:spLocks noGrp="1"/>
          </p:cNvSpPr>
          <p:nvPr>
            <p:ph type="sldNum" sz="quarter" idx="12"/>
          </p:nvPr>
        </p:nvSpPr>
        <p:spPr/>
        <p:txBody>
          <a:bodyPr/>
          <a:lstStyle/>
          <a:p>
            <a:fld id="{6A38B024-8453-4752-B241-A49543124642}" type="slidenum">
              <a:rPr lang="en-NZ" smtClean="0"/>
              <a:pPr/>
              <a:t>5</a:t>
            </a:fld>
            <a:endParaRPr lang="en-NZ"/>
          </a:p>
        </p:txBody>
      </p:sp>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533400"/>
            <a:ext cx="3352800" cy="6705600"/>
          </a:xfrm>
        </p:spPr>
        <p:txBody>
          <a:bodyPr>
            <a:normAutofit fontScale="25000" lnSpcReduction="20000"/>
          </a:bodyPr>
          <a:lstStyle/>
          <a:p>
            <a:pPr>
              <a:buNone/>
            </a:pPr>
            <a:r>
              <a:rPr lang="en-US" b="1" dirty="0" smtClean="0"/>
              <a:t>Mammals </a:t>
            </a:r>
          </a:p>
          <a:p>
            <a:pPr>
              <a:buNone/>
            </a:pPr>
            <a:r>
              <a:rPr lang="en-US" dirty="0" smtClean="0">
                <a:hlinkClick r:id="rId2" tooltip="Greater Short-tailed Bat"/>
              </a:rPr>
              <a:t>Greater Short-tailed Bat</a:t>
            </a:r>
            <a:r>
              <a:rPr lang="en-US" dirty="0" smtClean="0"/>
              <a:t>, </a:t>
            </a:r>
            <a:r>
              <a:rPr lang="en-US" i="1" dirty="0" err="1" smtClean="0"/>
              <a:t>Mystacina</a:t>
            </a:r>
            <a:r>
              <a:rPr lang="en-US" i="1" dirty="0" smtClean="0"/>
              <a:t> </a:t>
            </a:r>
            <a:r>
              <a:rPr lang="en-US" i="1" dirty="0" err="1" smtClean="0"/>
              <a:t>robusta</a:t>
            </a:r>
            <a:r>
              <a:rPr lang="en-US" dirty="0" smtClean="0"/>
              <a:t> (1965) (</a:t>
            </a:r>
          </a:p>
          <a:p>
            <a:pPr>
              <a:buNone/>
            </a:pPr>
            <a:r>
              <a:rPr lang="en-US" dirty="0" err="1" smtClean="0">
                <a:hlinkClick r:id="rId3" tooltip="Waipatia maerewhenua"/>
              </a:rPr>
              <a:t>Waipatia</a:t>
            </a:r>
            <a:r>
              <a:rPr lang="en-US" dirty="0" smtClean="0">
                <a:hlinkClick r:id="rId3" tooltip="Waipatia maerewhenua"/>
              </a:rPr>
              <a:t> </a:t>
            </a:r>
            <a:r>
              <a:rPr lang="en-US" dirty="0" err="1" smtClean="0">
                <a:hlinkClick r:id="rId3" tooltip="Waipatia maerewhenua"/>
              </a:rPr>
              <a:t>maerewhenua</a:t>
            </a:r>
            <a:r>
              <a:rPr lang="en-US" dirty="0" smtClean="0"/>
              <a:t> (</a:t>
            </a:r>
            <a:r>
              <a:rPr lang="en-US" dirty="0" smtClean="0">
                <a:hlinkClick r:id="rId4" tooltip="Dolphin"/>
              </a:rPr>
              <a:t>Dolphin</a:t>
            </a:r>
            <a:r>
              <a:rPr lang="en-US" dirty="0" smtClean="0"/>
              <a:t>, </a:t>
            </a:r>
            <a:r>
              <a:rPr lang="en-US" dirty="0" smtClean="0">
                <a:hlinkClick r:id="rId5" tooltip="Oligocene"/>
              </a:rPr>
              <a:t>Oligocene</a:t>
            </a:r>
            <a:r>
              <a:rPr lang="en-US" dirty="0" smtClean="0"/>
              <a:t> a</a:t>
            </a:r>
          </a:p>
          <a:p>
            <a:pPr>
              <a:buNone/>
            </a:pPr>
            <a:r>
              <a:rPr lang="en-US" dirty="0" smtClean="0">
                <a:hlinkClick r:id="rId6" tooltip="SB mammal"/>
              </a:rPr>
              <a:t>SB mammal</a:t>
            </a:r>
            <a:r>
              <a:rPr lang="en-US" dirty="0" smtClean="0"/>
              <a:t>, thought to be neither </a:t>
            </a:r>
            <a:r>
              <a:rPr lang="en-US" dirty="0" err="1" smtClean="0">
                <a:hlinkClick r:id="rId7" tooltip="Theria"/>
              </a:rPr>
              <a:t>therian</a:t>
            </a:r>
            <a:r>
              <a:rPr lang="en-US" dirty="0" smtClean="0"/>
              <a:t> nor </a:t>
            </a:r>
            <a:r>
              <a:rPr lang="en-US" dirty="0" err="1" smtClean="0">
                <a:hlinkClick r:id="rId8" tooltip="Australosphenida"/>
              </a:rPr>
              <a:t>australosphenidan</a:t>
            </a:r>
            <a:endParaRPr lang="en-US" dirty="0" smtClean="0"/>
          </a:p>
          <a:p>
            <a:pPr>
              <a:buNone/>
            </a:pPr>
            <a:endParaRPr lang="en-US" b="1" dirty="0" smtClean="0"/>
          </a:p>
          <a:p>
            <a:pPr>
              <a:buNone/>
            </a:pPr>
            <a:r>
              <a:rPr lang="en-US" b="1" dirty="0" smtClean="0"/>
              <a:t>Birds </a:t>
            </a:r>
          </a:p>
          <a:p>
            <a:pPr>
              <a:buNone/>
            </a:pPr>
            <a:r>
              <a:rPr lang="en-US" b="1" dirty="0" smtClean="0"/>
              <a:t>Extinctions since mid-19th century European settlement </a:t>
            </a:r>
          </a:p>
          <a:p>
            <a:pPr>
              <a:buNone/>
            </a:pPr>
            <a:r>
              <a:rPr lang="en-US" dirty="0" smtClean="0">
                <a:hlinkClick r:id="rId9" tooltip="Auckland Islands Merganser"/>
              </a:rPr>
              <a:t>Auckland Islands Merganser</a:t>
            </a:r>
            <a:r>
              <a:rPr lang="en-US" dirty="0" smtClean="0"/>
              <a:t>, </a:t>
            </a:r>
            <a:r>
              <a:rPr lang="en-US" i="1" dirty="0" err="1" smtClean="0"/>
              <a:t>Mergus</a:t>
            </a:r>
            <a:r>
              <a:rPr lang="en-US" i="1" dirty="0" smtClean="0"/>
              <a:t> </a:t>
            </a:r>
            <a:r>
              <a:rPr lang="en-US" i="1" dirty="0" err="1" smtClean="0"/>
              <a:t>australis</a:t>
            </a:r>
            <a:endParaRPr lang="en-US" dirty="0" smtClean="0"/>
          </a:p>
          <a:p>
            <a:pPr>
              <a:buNone/>
            </a:pPr>
            <a:r>
              <a:rPr lang="en-US" dirty="0" smtClean="0">
                <a:hlinkClick r:id="rId10" tooltip="Chatham Islands Rail"/>
              </a:rPr>
              <a:t>Chatham Islands Rail</a:t>
            </a:r>
            <a:r>
              <a:rPr lang="en-US" dirty="0" smtClean="0"/>
              <a:t>, </a:t>
            </a:r>
            <a:r>
              <a:rPr lang="en-US" i="1" dirty="0" err="1" smtClean="0"/>
              <a:t>Cabalus</a:t>
            </a:r>
            <a:r>
              <a:rPr lang="en-US" i="1" dirty="0" smtClean="0"/>
              <a:t> </a:t>
            </a:r>
            <a:r>
              <a:rPr lang="en-US" i="1" dirty="0" err="1" smtClean="0"/>
              <a:t>modestus</a:t>
            </a:r>
            <a:endParaRPr lang="en-US" dirty="0" smtClean="0"/>
          </a:p>
          <a:p>
            <a:pPr>
              <a:buNone/>
            </a:pPr>
            <a:r>
              <a:rPr lang="en-US" dirty="0" err="1" smtClean="0">
                <a:hlinkClick r:id="rId11" tooltip="Dieffenbach's Rail"/>
              </a:rPr>
              <a:t>Dieffenbach's</a:t>
            </a:r>
            <a:r>
              <a:rPr lang="en-US" dirty="0" smtClean="0">
                <a:hlinkClick r:id="rId11" tooltip="Dieffenbach's Rail"/>
              </a:rPr>
              <a:t> Rail</a:t>
            </a:r>
            <a:r>
              <a:rPr lang="en-US" dirty="0" smtClean="0"/>
              <a:t>, </a:t>
            </a:r>
            <a:r>
              <a:rPr lang="en-US" i="1" dirty="0" err="1" smtClean="0"/>
              <a:t>Gallirallus</a:t>
            </a:r>
            <a:r>
              <a:rPr lang="en-US" i="1" dirty="0" smtClean="0"/>
              <a:t> </a:t>
            </a:r>
            <a:r>
              <a:rPr lang="en-US" i="1" dirty="0" err="1" smtClean="0"/>
              <a:t>dieffenbachii</a:t>
            </a:r>
            <a:endParaRPr lang="en-US" dirty="0" smtClean="0"/>
          </a:p>
          <a:p>
            <a:pPr>
              <a:buNone/>
            </a:pPr>
            <a:r>
              <a:rPr lang="en-US" dirty="0" smtClean="0">
                <a:hlinkClick r:id="rId12" tooltip="South Island Snipe"/>
              </a:rPr>
              <a:t>South Island Snipe</a:t>
            </a:r>
            <a:r>
              <a:rPr lang="en-US" dirty="0" smtClean="0"/>
              <a:t>, </a:t>
            </a:r>
            <a:r>
              <a:rPr lang="en-US" i="1" dirty="0" err="1" smtClean="0"/>
              <a:t>Coenocorypha</a:t>
            </a:r>
            <a:r>
              <a:rPr lang="en-US" i="1" dirty="0" smtClean="0"/>
              <a:t> </a:t>
            </a:r>
            <a:r>
              <a:rPr lang="en-US" i="1" dirty="0" err="1" smtClean="0"/>
              <a:t>iredalei</a:t>
            </a:r>
            <a:endParaRPr lang="en-US" dirty="0" smtClean="0"/>
          </a:p>
          <a:p>
            <a:pPr>
              <a:buNone/>
            </a:pPr>
            <a:r>
              <a:rPr lang="en-US" dirty="0" smtClean="0">
                <a:hlinkClick r:id="rId13" tooltip="North Island Snipe"/>
              </a:rPr>
              <a:t>North Island Snipe</a:t>
            </a:r>
            <a:r>
              <a:rPr lang="en-US" dirty="0" smtClean="0"/>
              <a:t>, </a:t>
            </a:r>
            <a:r>
              <a:rPr lang="en-US" i="1" dirty="0" err="1" smtClean="0"/>
              <a:t>Coenocorypha</a:t>
            </a:r>
            <a:r>
              <a:rPr lang="en-US" i="1" dirty="0" smtClean="0"/>
              <a:t> </a:t>
            </a:r>
            <a:r>
              <a:rPr lang="en-US" i="1" dirty="0" err="1" smtClean="0"/>
              <a:t>barrierensis</a:t>
            </a:r>
            <a:endParaRPr lang="en-US" dirty="0" smtClean="0"/>
          </a:p>
          <a:p>
            <a:pPr>
              <a:buNone/>
            </a:pPr>
            <a:r>
              <a:rPr lang="en-US" dirty="0" smtClean="0">
                <a:hlinkClick r:id="rId14" tooltip="New Zealand Quail"/>
              </a:rPr>
              <a:t>New Zealand Quail</a:t>
            </a:r>
            <a:r>
              <a:rPr lang="en-US" dirty="0" smtClean="0"/>
              <a:t>, </a:t>
            </a:r>
            <a:r>
              <a:rPr lang="en-US" i="1" dirty="0" err="1" smtClean="0"/>
              <a:t>Coturnix</a:t>
            </a:r>
            <a:r>
              <a:rPr lang="en-US" i="1" dirty="0" smtClean="0"/>
              <a:t> </a:t>
            </a:r>
            <a:r>
              <a:rPr lang="en-US" i="1" dirty="0" err="1" smtClean="0"/>
              <a:t>novaezelandidae</a:t>
            </a:r>
            <a:endParaRPr lang="en-US" dirty="0" smtClean="0"/>
          </a:p>
          <a:p>
            <a:pPr>
              <a:buNone/>
            </a:pPr>
            <a:r>
              <a:rPr lang="en-US" dirty="0" smtClean="0">
                <a:hlinkClick r:id="rId15" tooltip="North Island Takahe"/>
              </a:rPr>
              <a:t>North Island </a:t>
            </a:r>
            <a:r>
              <a:rPr lang="en-US" dirty="0" err="1" smtClean="0">
                <a:hlinkClick r:id="rId15" tooltip="North Island Takahe"/>
              </a:rPr>
              <a:t>Takahe</a:t>
            </a:r>
            <a:r>
              <a:rPr lang="en-US" dirty="0" smtClean="0"/>
              <a:t>, </a:t>
            </a:r>
            <a:r>
              <a:rPr lang="en-US" i="1" dirty="0" err="1" smtClean="0"/>
              <a:t>Porphyrio</a:t>
            </a:r>
            <a:r>
              <a:rPr lang="en-US" i="1" dirty="0" smtClean="0"/>
              <a:t> </a:t>
            </a:r>
            <a:r>
              <a:rPr lang="en-US" i="1" dirty="0" err="1" smtClean="0"/>
              <a:t>mantelli</a:t>
            </a:r>
            <a:endParaRPr lang="en-US" dirty="0" smtClean="0"/>
          </a:p>
          <a:p>
            <a:pPr>
              <a:buNone/>
            </a:pPr>
            <a:r>
              <a:rPr lang="en-US" dirty="0" smtClean="0">
                <a:hlinkClick r:id="rId16" tooltip="Kokako"/>
              </a:rPr>
              <a:t>South Island Kokako</a:t>
            </a:r>
            <a:r>
              <a:rPr lang="en-US" dirty="0" smtClean="0"/>
              <a:t>, </a:t>
            </a:r>
            <a:r>
              <a:rPr lang="en-US" i="1" dirty="0" err="1" smtClean="0"/>
              <a:t>Callaeas</a:t>
            </a:r>
            <a:r>
              <a:rPr lang="en-US" i="1" dirty="0" smtClean="0"/>
              <a:t> </a:t>
            </a:r>
            <a:r>
              <a:rPr lang="en-US" i="1" dirty="0" err="1" smtClean="0"/>
              <a:t>cinerea</a:t>
            </a:r>
            <a:r>
              <a:rPr lang="en-US" i="1" dirty="0" smtClean="0"/>
              <a:t> </a:t>
            </a:r>
            <a:r>
              <a:rPr lang="en-US" i="1" dirty="0" err="1" smtClean="0"/>
              <a:t>cinerea</a:t>
            </a:r>
            <a:r>
              <a:rPr lang="en-US" dirty="0" smtClean="0"/>
              <a:t> </a:t>
            </a:r>
          </a:p>
          <a:p>
            <a:pPr>
              <a:buNone/>
            </a:pPr>
            <a:r>
              <a:rPr lang="en-US" dirty="0" err="1" smtClean="0">
                <a:hlinkClick r:id="rId17" tooltip="Huia"/>
              </a:rPr>
              <a:t>Huia</a:t>
            </a:r>
            <a:r>
              <a:rPr lang="en-US" dirty="0" smtClean="0"/>
              <a:t>, </a:t>
            </a:r>
            <a:r>
              <a:rPr lang="en-US" i="1" dirty="0" err="1" smtClean="0"/>
              <a:t>Heteralocha</a:t>
            </a:r>
            <a:r>
              <a:rPr lang="en-US" i="1" dirty="0" smtClean="0"/>
              <a:t> </a:t>
            </a:r>
            <a:r>
              <a:rPr lang="en-US" i="1" dirty="0" err="1" smtClean="0"/>
              <a:t>acutirostris</a:t>
            </a:r>
            <a:endParaRPr lang="en-US" dirty="0" smtClean="0"/>
          </a:p>
          <a:p>
            <a:pPr>
              <a:buNone/>
            </a:pPr>
            <a:r>
              <a:rPr lang="en-US" dirty="0" smtClean="0">
                <a:hlinkClick r:id="rId18" tooltip="South Island Piopio"/>
              </a:rPr>
              <a:t>South Island </a:t>
            </a:r>
            <a:r>
              <a:rPr lang="en-US" dirty="0" err="1" smtClean="0">
                <a:hlinkClick r:id="rId18" tooltip="South Island Piopio"/>
              </a:rPr>
              <a:t>Piopio</a:t>
            </a:r>
            <a:r>
              <a:rPr lang="en-US" dirty="0" smtClean="0"/>
              <a:t>, </a:t>
            </a:r>
            <a:r>
              <a:rPr lang="en-US" i="1" dirty="0" err="1" smtClean="0"/>
              <a:t>Turnagra</a:t>
            </a:r>
            <a:r>
              <a:rPr lang="en-US" i="1" dirty="0" smtClean="0"/>
              <a:t> </a:t>
            </a:r>
            <a:r>
              <a:rPr lang="en-US" i="1" dirty="0" err="1" smtClean="0"/>
              <a:t>capensis</a:t>
            </a:r>
            <a:endParaRPr lang="en-US" dirty="0" smtClean="0"/>
          </a:p>
          <a:p>
            <a:pPr>
              <a:buNone/>
            </a:pPr>
            <a:r>
              <a:rPr lang="en-US" dirty="0" smtClean="0">
                <a:hlinkClick r:id="rId19" tooltip="North Island Piopio"/>
              </a:rPr>
              <a:t>North Island </a:t>
            </a:r>
            <a:r>
              <a:rPr lang="en-US" dirty="0" err="1" smtClean="0">
                <a:hlinkClick r:id="rId19" tooltip="North Island Piopio"/>
              </a:rPr>
              <a:t>Piopio</a:t>
            </a:r>
            <a:r>
              <a:rPr lang="en-US" dirty="0" smtClean="0"/>
              <a:t>, </a:t>
            </a:r>
            <a:r>
              <a:rPr lang="en-US" i="1" dirty="0" err="1" smtClean="0"/>
              <a:t>Turnagra</a:t>
            </a:r>
            <a:r>
              <a:rPr lang="en-US" i="1" dirty="0" smtClean="0"/>
              <a:t> </a:t>
            </a:r>
            <a:r>
              <a:rPr lang="en-US" i="1" dirty="0" err="1" smtClean="0"/>
              <a:t>tanagra</a:t>
            </a:r>
            <a:endParaRPr lang="en-US" dirty="0" smtClean="0"/>
          </a:p>
          <a:p>
            <a:pPr>
              <a:buNone/>
            </a:pPr>
            <a:r>
              <a:rPr lang="en-US" dirty="0" smtClean="0">
                <a:hlinkClick r:id="rId20" tooltip="Chatham Islands Bellbird (page does not exist)"/>
              </a:rPr>
              <a:t>Chatham Islands Bellbird</a:t>
            </a:r>
            <a:r>
              <a:rPr lang="en-US" dirty="0" smtClean="0"/>
              <a:t>, </a:t>
            </a:r>
            <a:r>
              <a:rPr lang="en-US" i="1" dirty="0" err="1" smtClean="0"/>
              <a:t>Anthornis</a:t>
            </a:r>
            <a:r>
              <a:rPr lang="en-US" i="1" dirty="0" smtClean="0"/>
              <a:t> </a:t>
            </a:r>
            <a:r>
              <a:rPr lang="en-US" i="1" dirty="0" err="1" smtClean="0"/>
              <a:t>melanocephala</a:t>
            </a:r>
            <a:endParaRPr lang="en-US" dirty="0" smtClean="0"/>
          </a:p>
          <a:p>
            <a:pPr>
              <a:buNone/>
            </a:pPr>
            <a:r>
              <a:rPr lang="en-US" dirty="0" smtClean="0">
                <a:hlinkClick r:id="rId21" tooltip="New Zealand Little Bittern"/>
              </a:rPr>
              <a:t>New Zealand Little Bittern</a:t>
            </a:r>
            <a:r>
              <a:rPr lang="en-US" dirty="0" smtClean="0"/>
              <a:t>, </a:t>
            </a:r>
            <a:r>
              <a:rPr lang="en-US" i="1" dirty="0" err="1" smtClean="0"/>
              <a:t>Ixobrychus</a:t>
            </a:r>
            <a:r>
              <a:rPr lang="en-US" i="1" dirty="0" smtClean="0"/>
              <a:t> </a:t>
            </a:r>
            <a:r>
              <a:rPr lang="en-US" i="1" dirty="0" err="1" smtClean="0"/>
              <a:t>novaezelandiae</a:t>
            </a:r>
            <a:endParaRPr lang="en-US" dirty="0" smtClean="0"/>
          </a:p>
          <a:p>
            <a:pPr>
              <a:buNone/>
            </a:pPr>
            <a:r>
              <a:rPr lang="en-US" dirty="0" smtClean="0">
                <a:hlinkClick r:id="rId22" tooltip="Stephens Island Wren"/>
              </a:rPr>
              <a:t>\Stephens Island Wren</a:t>
            </a:r>
            <a:r>
              <a:rPr lang="en-US" dirty="0" smtClean="0"/>
              <a:t>, </a:t>
            </a:r>
            <a:r>
              <a:rPr lang="en-US" i="1" dirty="0" err="1" smtClean="0"/>
              <a:t>Traversia</a:t>
            </a:r>
            <a:r>
              <a:rPr lang="en-US" i="1" dirty="0" smtClean="0"/>
              <a:t> </a:t>
            </a:r>
            <a:r>
              <a:rPr lang="en-US" i="1" dirty="0" err="1" smtClean="0"/>
              <a:t>lyalii</a:t>
            </a:r>
            <a:endParaRPr lang="en-US" dirty="0" smtClean="0"/>
          </a:p>
          <a:p>
            <a:pPr>
              <a:buNone/>
            </a:pPr>
            <a:r>
              <a:rPr lang="en-US" dirty="0" smtClean="0">
                <a:hlinkClick r:id="rId23" tooltip="Bush Wren"/>
              </a:rPr>
              <a:t>\Bush Wren</a:t>
            </a:r>
            <a:r>
              <a:rPr lang="en-US" dirty="0" smtClean="0"/>
              <a:t>, </a:t>
            </a:r>
            <a:r>
              <a:rPr lang="en-US" i="1" dirty="0" err="1" smtClean="0"/>
              <a:t>Xenicus</a:t>
            </a:r>
            <a:r>
              <a:rPr lang="en-US" i="1" dirty="0" smtClean="0"/>
              <a:t> </a:t>
            </a:r>
            <a:r>
              <a:rPr lang="en-US" i="1" dirty="0" err="1" smtClean="0"/>
              <a:t>longipes</a:t>
            </a:r>
            <a:r>
              <a:rPr lang="en-US" dirty="0" smtClean="0"/>
              <a:t> </a:t>
            </a:r>
          </a:p>
          <a:p>
            <a:pPr lvl="1">
              <a:buNone/>
            </a:pPr>
            <a:r>
              <a:rPr lang="en-US" dirty="0" smtClean="0">
                <a:hlinkClick r:id="rId24" tooltip="South Island Bush Wren (page does not exist)"/>
              </a:rPr>
              <a:t>South Island Bush Wren</a:t>
            </a:r>
            <a:r>
              <a:rPr lang="en-US" dirty="0" smtClean="0"/>
              <a:t>, </a:t>
            </a:r>
            <a:r>
              <a:rPr lang="en-US" i="1" dirty="0" err="1" smtClean="0"/>
              <a:t>Xenicus</a:t>
            </a:r>
            <a:r>
              <a:rPr lang="en-US" i="1" dirty="0" smtClean="0"/>
              <a:t> </a:t>
            </a:r>
            <a:r>
              <a:rPr lang="en-US" i="1" dirty="0" err="1" smtClean="0"/>
              <a:t>longipes</a:t>
            </a:r>
            <a:r>
              <a:rPr lang="en-US" i="1" dirty="0" smtClean="0"/>
              <a:t> </a:t>
            </a:r>
            <a:r>
              <a:rPr lang="en-US" i="1" dirty="0" err="1" smtClean="0"/>
              <a:t>longipes</a:t>
            </a:r>
            <a:endParaRPr lang="en-US" dirty="0" smtClean="0"/>
          </a:p>
          <a:p>
            <a:pPr lvl="1">
              <a:buNone/>
            </a:pPr>
            <a:r>
              <a:rPr lang="en-US" dirty="0" smtClean="0">
                <a:hlinkClick r:id="rId25" tooltip="North Island Bush Wren (page does not exist)"/>
              </a:rPr>
              <a:t>North Island Bush Wren</a:t>
            </a:r>
            <a:r>
              <a:rPr lang="en-US" dirty="0" smtClean="0"/>
              <a:t>, </a:t>
            </a:r>
            <a:r>
              <a:rPr lang="en-US" i="1" dirty="0" err="1" smtClean="0"/>
              <a:t>Xenicus</a:t>
            </a:r>
            <a:r>
              <a:rPr lang="en-US" i="1" dirty="0" smtClean="0"/>
              <a:t> </a:t>
            </a:r>
            <a:r>
              <a:rPr lang="en-US" i="1" dirty="0" err="1" smtClean="0"/>
              <a:t>longipes</a:t>
            </a:r>
            <a:r>
              <a:rPr lang="en-US" i="1" dirty="0" smtClean="0"/>
              <a:t> </a:t>
            </a:r>
            <a:r>
              <a:rPr lang="en-US" i="1" dirty="0" err="1" smtClean="0"/>
              <a:t>stokesi</a:t>
            </a:r>
            <a:endParaRPr lang="en-US" dirty="0" smtClean="0"/>
          </a:p>
          <a:p>
            <a:pPr lvl="1">
              <a:buNone/>
            </a:pPr>
            <a:r>
              <a:rPr lang="en-US" dirty="0" smtClean="0">
                <a:hlinkClick r:id="rId26" tooltip="Stewart Island Bush Wren (page does not exist)"/>
              </a:rPr>
              <a:t>Stewart Island Bush Wren</a:t>
            </a:r>
            <a:r>
              <a:rPr lang="en-US" dirty="0" smtClean="0"/>
              <a:t>, </a:t>
            </a:r>
            <a:r>
              <a:rPr lang="en-US" i="1" dirty="0" err="1" smtClean="0"/>
              <a:t>Xenicus</a:t>
            </a:r>
            <a:r>
              <a:rPr lang="en-US" i="1" dirty="0" smtClean="0"/>
              <a:t> </a:t>
            </a:r>
            <a:r>
              <a:rPr lang="en-US" i="1" dirty="0" err="1" smtClean="0"/>
              <a:t>longipes</a:t>
            </a:r>
            <a:r>
              <a:rPr lang="en-US" i="1" dirty="0" smtClean="0"/>
              <a:t> </a:t>
            </a:r>
            <a:r>
              <a:rPr lang="en-US" i="1" dirty="0" err="1" smtClean="0"/>
              <a:t>variabilis</a:t>
            </a:r>
            <a:endParaRPr lang="en-US" dirty="0" smtClean="0"/>
          </a:p>
          <a:p>
            <a:pPr>
              <a:buNone/>
            </a:pPr>
            <a:r>
              <a:rPr lang="en-US" dirty="0" smtClean="0">
                <a:hlinkClick r:id="rId27" tooltip="Chatham Islands Fernbird"/>
              </a:rPr>
              <a:t>Chatham Islands </a:t>
            </a:r>
            <a:r>
              <a:rPr lang="en-US" dirty="0" err="1" smtClean="0">
                <a:hlinkClick r:id="rId27" tooltip="Chatham Islands Fernbird"/>
              </a:rPr>
              <a:t>Fernbird</a:t>
            </a:r>
            <a:r>
              <a:rPr lang="en-US" dirty="0" smtClean="0"/>
              <a:t>, </a:t>
            </a:r>
            <a:r>
              <a:rPr lang="en-US" i="1" dirty="0" err="1" smtClean="0"/>
              <a:t>Bowdleria</a:t>
            </a:r>
            <a:r>
              <a:rPr lang="en-US" i="1" dirty="0" smtClean="0"/>
              <a:t> </a:t>
            </a:r>
            <a:r>
              <a:rPr lang="en-US" i="1" dirty="0" err="1" smtClean="0"/>
              <a:t>rufescens</a:t>
            </a:r>
            <a:endParaRPr lang="en-US" dirty="0" smtClean="0"/>
          </a:p>
          <a:p>
            <a:pPr>
              <a:buNone/>
            </a:pPr>
            <a:r>
              <a:rPr lang="en-US" dirty="0" smtClean="0">
                <a:hlinkClick r:id="rId28" tooltip="Laughing Owl"/>
              </a:rPr>
              <a:t>Laughing Owl</a:t>
            </a:r>
            <a:r>
              <a:rPr lang="en-US" dirty="0" smtClean="0"/>
              <a:t>, </a:t>
            </a:r>
            <a:r>
              <a:rPr lang="en-US" i="1" dirty="0" err="1" smtClean="0"/>
              <a:t>Sceloglaux</a:t>
            </a:r>
            <a:r>
              <a:rPr lang="en-US" i="1" dirty="0" smtClean="0"/>
              <a:t> </a:t>
            </a:r>
            <a:r>
              <a:rPr lang="en-US" i="1" dirty="0" err="1" smtClean="0"/>
              <a:t>albifacies</a:t>
            </a:r>
            <a:endParaRPr lang="en-US" dirty="0" smtClean="0"/>
          </a:p>
          <a:p>
            <a:pPr>
              <a:buNone/>
            </a:pPr>
            <a:r>
              <a:rPr lang="en-US" dirty="0" smtClean="0">
                <a:hlinkClick r:id="rId29" tooltip="Chatham Islands Penguin"/>
              </a:rPr>
              <a:t>Chatham Islands Penguin</a:t>
            </a:r>
            <a:r>
              <a:rPr lang="en-US" dirty="0" smtClean="0"/>
              <a:t>, </a:t>
            </a:r>
            <a:r>
              <a:rPr lang="en-US" i="1" dirty="0" err="1" smtClean="0"/>
              <a:t>Eudyptes</a:t>
            </a:r>
            <a:r>
              <a:rPr lang="en-US" dirty="0" smtClean="0"/>
              <a:t> sp.</a:t>
            </a:r>
          </a:p>
          <a:p>
            <a:pPr>
              <a:buNone/>
            </a:pPr>
            <a:endParaRPr lang="en-US" dirty="0" smtClean="0"/>
          </a:p>
          <a:p>
            <a:pPr>
              <a:buNone/>
            </a:pPr>
            <a:r>
              <a:rPr lang="en-US" b="1" dirty="0" smtClean="0"/>
              <a:t>Extinctions since 14th century </a:t>
            </a:r>
            <a:r>
              <a:rPr lang="en-US" b="1" dirty="0" err="1" smtClean="0"/>
              <a:t>Māori</a:t>
            </a:r>
            <a:r>
              <a:rPr lang="en-US" b="1" dirty="0" smtClean="0"/>
              <a:t> settlement </a:t>
            </a:r>
          </a:p>
          <a:p>
            <a:pPr>
              <a:buNone/>
            </a:pPr>
            <a:r>
              <a:rPr lang="en-US" dirty="0" smtClean="0">
                <a:hlinkClick r:id="rId30" tooltip="Adzebill"/>
              </a:rPr>
              <a:t>North Island </a:t>
            </a:r>
            <a:r>
              <a:rPr lang="en-US" dirty="0" err="1" smtClean="0">
                <a:hlinkClick r:id="rId30" tooltip="Adzebill"/>
              </a:rPr>
              <a:t>Adzebill</a:t>
            </a:r>
            <a:r>
              <a:rPr lang="en-US" dirty="0" smtClean="0"/>
              <a:t>, </a:t>
            </a:r>
            <a:r>
              <a:rPr lang="en-US" i="1" dirty="0" err="1" smtClean="0"/>
              <a:t>Aptornis</a:t>
            </a:r>
            <a:r>
              <a:rPr lang="en-US" i="1" dirty="0" smtClean="0"/>
              <a:t> </a:t>
            </a:r>
            <a:r>
              <a:rPr lang="en-US" i="1" dirty="0" err="1" smtClean="0"/>
              <a:t>otidiformis</a:t>
            </a:r>
            <a:endParaRPr lang="en-US" dirty="0" smtClean="0"/>
          </a:p>
          <a:p>
            <a:pPr>
              <a:buNone/>
            </a:pPr>
            <a:r>
              <a:rPr lang="en-US" dirty="0" smtClean="0">
                <a:hlinkClick r:id="rId30" tooltip="Adzebill"/>
              </a:rPr>
              <a:t>\South Island </a:t>
            </a:r>
            <a:r>
              <a:rPr lang="en-US" dirty="0" err="1" smtClean="0">
                <a:hlinkClick r:id="rId30" tooltip="Adzebill"/>
              </a:rPr>
              <a:t>Adzebill</a:t>
            </a:r>
            <a:r>
              <a:rPr lang="en-US" dirty="0" smtClean="0"/>
              <a:t>, </a:t>
            </a:r>
            <a:r>
              <a:rPr lang="en-US" i="1" dirty="0" err="1" smtClean="0"/>
              <a:t>Aptornis</a:t>
            </a:r>
            <a:r>
              <a:rPr lang="en-US" i="1" dirty="0" smtClean="0"/>
              <a:t> </a:t>
            </a:r>
            <a:r>
              <a:rPr lang="en-US" i="1" dirty="0" err="1" smtClean="0"/>
              <a:t>defossor</a:t>
            </a:r>
            <a:endParaRPr lang="en-US" dirty="0" smtClean="0"/>
          </a:p>
          <a:p>
            <a:pPr>
              <a:buNone/>
            </a:pPr>
            <a:r>
              <a:rPr lang="en-US" dirty="0" err="1" smtClean="0">
                <a:hlinkClick r:id="rId31" tooltip="Eyles' Harrier"/>
              </a:rPr>
              <a:t>Eyles</a:t>
            </a:r>
            <a:r>
              <a:rPr lang="en-US" dirty="0" smtClean="0">
                <a:hlinkClick r:id="rId31" tooltip="Eyles' Harrier"/>
              </a:rPr>
              <a:t>' Harrier</a:t>
            </a:r>
            <a:r>
              <a:rPr lang="en-US" dirty="0" smtClean="0"/>
              <a:t>, </a:t>
            </a:r>
            <a:r>
              <a:rPr lang="en-US" i="1" dirty="0" smtClean="0"/>
              <a:t>Circus </a:t>
            </a:r>
            <a:r>
              <a:rPr lang="en-US" i="1" dirty="0" err="1" smtClean="0"/>
              <a:t>eylesi</a:t>
            </a:r>
            <a:endParaRPr lang="en-US" dirty="0" smtClean="0"/>
          </a:p>
          <a:p>
            <a:pPr>
              <a:buNone/>
            </a:pPr>
            <a:r>
              <a:rPr lang="en-US" dirty="0" err="1" smtClean="0">
                <a:hlinkClick r:id="rId32" tooltip="Haast's Eagle"/>
              </a:rPr>
              <a:t>Haast's</a:t>
            </a:r>
            <a:r>
              <a:rPr lang="en-US" dirty="0" smtClean="0">
                <a:hlinkClick r:id="rId32" tooltip="Haast's Eagle"/>
              </a:rPr>
              <a:t> Eagle</a:t>
            </a:r>
            <a:r>
              <a:rPr lang="en-US" dirty="0" smtClean="0"/>
              <a:t>, </a:t>
            </a:r>
            <a:r>
              <a:rPr lang="en-US" i="1" dirty="0" err="1" smtClean="0"/>
              <a:t>Harpagornis</a:t>
            </a:r>
            <a:r>
              <a:rPr lang="en-US" i="1" dirty="0" smtClean="0"/>
              <a:t> </a:t>
            </a:r>
            <a:r>
              <a:rPr lang="en-US" i="1" dirty="0" err="1" smtClean="0"/>
              <a:t>moorei</a:t>
            </a:r>
            <a:endParaRPr lang="en-US" dirty="0" smtClean="0"/>
          </a:p>
          <a:p>
            <a:pPr>
              <a:buNone/>
            </a:pPr>
            <a:r>
              <a:rPr lang="en-US" dirty="0" smtClean="0">
                <a:hlinkClick r:id="rId33" tooltip="Giant Chatham Island Rail"/>
              </a:rPr>
              <a:t>Giant Chatham Island Rail</a:t>
            </a:r>
            <a:r>
              <a:rPr lang="en-US" dirty="0" smtClean="0"/>
              <a:t> or </a:t>
            </a:r>
            <a:r>
              <a:rPr lang="en-US" dirty="0" smtClean="0">
                <a:hlinkClick r:id="rId34" tooltip="Hawkins' Rail"/>
              </a:rPr>
              <a:t>Hawkins' Rail</a:t>
            </a:r>
            <a:r>
              <a:rPr lang="en-US" dirty="0" smtClean="0"/>
              <a:t>, </a:t>
            </a:r>
            <a:r>
              <a:rPr lang="en-US" i="1" dirty="0" err="1" smtClean="0"/>
              <a:t>Diaphorapteryx</a:t>
            </a:r>
            <a:r>
              <a:rPr lang="en-US" i="1" dirty="0" smtClean="0"/>
              <a:t> </a:t>
            </a:r>
            <a:r>
              <a:rPr lang="en-US" i="1" dirty="0" err="1" smtClean="0"/>
              <a:t>hawkinsi</a:t>
            </a:r>
            <a:endParaRPr lang="en-US" dirty="0" smtClean="0"/>
          </a:p>
          <a:p>
            <a:pPr>
              <a:buNone/>
            </a:pPr>
            <a:r>
              <a:rPr lang="en-US" dirty="0" smtClean="0">
                <a:hlinkClick r:id="rId35" tooltip="Hodgen's Waterhen"/>
              </a:rPr>
              <a:t>\</a:t>
            </a:r>
            <a:r>
              <a:rPr lang="en-US" dirty="0" err="1" smtClean="0">
                <a:hlinkClick r:id="rId35" tooltip="Hodgen's Waterhen"/>
              </a:rPr>
              <a:t>Hodgen's</a:t>
            </a:r>
            <a:r>
              <a:rPr lang="en-US" dirty="0" smtClean="0">
                <a:hlinkClick r:id="rId35" tooltip="Hodgen's Waterhen"/>
              </a:rPr>
              <a:t> </a:t>
            </a:r>
            <a:r>
              <a:rPr lang="en-US" dirty="0" err="1" smtClean="0">
                <a:hlinkClick r:id="rId35" tooltip="Hodgen's Waterhen"/>
              </a:rPr>
              <a:t>Waterhen</a:t>
            </a:r>
            <a:r>
              <a:rPr lang="en-US" dirty="0" smtClean="0"/>
              <a:t> or </a:t>
            </a:r>
            <a:r>
              <a:rPr lang="en-US" dirty="0" err="1" smtClean="0">
                <a:hlinkClick r:id="rId36" tooltip="Hodgen's Rail"/>
              </a:rPr>
              <a:t>Hodgen's</a:t>
            </a:r>
            <a:r>
              <a:rPr lang="en-US" dirty="0" smtClean="0">
                <a:hlinkClick r:id="rId36" tooltip="Hodgen's Rail"/>
              </a:rPr>
              <a:t> Rail</a:t>
            </a:r>
            <a:r>
              <a:rPr lang="en-US" dirty="0" smtClean="0"/>
              <a:t>, </a:t>
            </a:r>
            <a:r>
              <a:rPr lang="en-US" i="1" dirty="0" err="1" smtClean="0"/>
              <a:t>Gallinula</a:t>
            </a:r>
            <a:r>
              <a:rPr lang="en-US" i="1" dirty="0" smtClean="0"/>
              <a:t> </a:t>
            </a:r>
            <a:r>
              <a:rPr lang="en-US" i="1" dirty="0" err="1" smtClean="0"/>
              <a:t>hodgenorum</a:t>
            </a:r>
            <a:endParaRPr lang="en-US" dirty="0" smtClean="0"/>
          </a:p>
          <a:p>
            <a:pPr>
              <a:buNone/>
            </a:pPr>
            <a:r>
              <a:rPr lang="en-US" dirty="0" smtClean="0">
                <a:hlinkClick r:id="rId37" tooltip="Snipe-rail"/>
              </a:rPr>
              <a:t>Snipe-rail</a:t>
            </a:r>
            <a:r>
              <a:rPr lang="en-US" dirty="0" smtClean="0"/>
              <a:t>, </a:t>
            </a:r>
            <a:r>
              <a:rPr lang="en-US" i="1" dirty="0" err="1" smtClean="0"/>
              <a:t>Capellirallus</a:t>
            </a:r>
            <a:r>
              <a:rPr lang="en-US" i="1" dirty="0" smtClean="0"/>
              <a:t> karamu</a:t>
            </a:r>
            <a:endParaRPr lang="en-US" dirty="0" smtClean="0"/>
          </a:p>
          <a:p>
            <a:pPr>
              <a:buNone/>
            </a:pPr>
            <a:r>
              <a:rPr lang="en-US" dirty="0" smtClean="0">
                <a:hlinkClick r:id="rId38" tooltip="Chatham Islands Coot (page does not exist)"/>
              </a:rPr>
              <a:t>Chatham Islands Coot</a:t>
            </a:r>
            <a:r>
              <a:rPr lang="en-US" dirty="0" smtClean="0"/>
              <a:t>, </a:t>
            </a:r>
            <a:r>
              <a:rPr lang="en-US" i="1" dirty="0" err="1" smtClean="0"/>
              <a:t>Fulica</a:t>
            </a:r>
            <a:r>
              <a:rPr lang="en-US" i="1" dirty="0" smtClean="0"/>
              <a:t> </a:t>
            </a:r>
            <a:r>
              <a:rPr lang="en-US" i="1" dirty="0" err="1" smtClean="0"/>
              <a:t>chathamensis</a:t>
            </a:r>
            <a:endParaRPr lang="en-US" dirty="0" smtClean="0"/>
          </a:p>
          <a:p>
            <a:pPr>
              <a:buNone/>
            </a:pPr>
            <a:r>
              <a:rPr lang="en-US" dirty="0" smtClean="0">
                <a:hlinkClick r:id="rId39" tooltip="New Zealand Coot (page does not exist)"/>
              </a:rPr>
              <a:t>New Zealand Coot</a:t>
            </a:r>
            <a:r>
              <a:rPr lang="en-US" dirty="0" smtClean="0"/>
              <a:t>, </a:t>
            </a:r>
            <a:r>
              <a:rPr lang="en-US" i="1" dirty="0" err="1" smtClean="0"/>
              <a:t>Fulica</a:t>
            </a:r>
            <a:r>
              <a:rPr lang="en-US" i="1" dirty="0" smtClean="0"/>
              <a:t> </a:t>
            </a:r>
            <a:r>
              <a:rPr lang="en-US" i="1" dirty="0" err="1" smtClean="0"/>
              <a:t>prisca</a:t>
            </a:r>
            <a:endParaRPr lang="en-US" dirty="0" smtClean="0"/>
          </a:p>
          <a:p>
            <a:pPr>
              <a:buNone/>
            </a:pPr>
            <a:r>
              <a:rPr lang="en-US" dirty="0" smtClean="0">
                <a:hlinkClick r:id="rId40" tooltip="Giant Chatham Island Snipe (page does not exist)"/>
              </a:rPr>
              <a:t>Giant Chatham Island Snipe</a:t>
            </a:r>
            <a:r>
              <a:rPr lang="en-US" dirty="0" smtClean="0"/>
              <a:t>, </a:t>
            </a:r>
            <a:r>
              <a:rPr lang="en-US" i="1" dirty="0" err="1" smtClean="0"/>
              <a:t>Coenocorypha</a:t>
            </a:r>
            <a:r>
              <a:rPr lang="en-US" i="1" dirty="0" smtClean="0"/>
              <a:t> </a:t>
            </a:r>
            <a:r>
              <a:rPr lang="en-US" i="1" dirty="0" err="1" smtClean="0"/>
              <a:t>chathamica</a:t>
            </a:r>
            <a:endParaRPr lang="en-US" dirty="0" smtClean="0"/>
          </a:p>
          <a:p>
            <a:pPr>
              <a:buNone/>
            </a:pPr>
            <a:r>
              <a:rPr lang="en-US" dirty="0" smtClean="0">
                <a:hlinkClick r:id="rId41" tooltip="New Zealand Owlet-nightjar"/>
              </a:rPr>
              <a:t>New Zealand Owlet-nightjar</a:t>
            </a:r>
            <a:r>
              <a:rPr lang="en-US" dirty="0" smtClean="0"/>
              <a:t>, </a:t>
            </a:r>
            <a:r>
              <a:rPr lang="en-US" i="1" dirty="0" err="1" smtClean="0"/>
              <a:t>Aegotheles</a:t>
            </a:r>
            <a:r>
              <a:rPr lang="en-US" i="1" dirty="0" smtClean="0"/>
              <a:t> </a:t>
            </a:r>
            <a:r>
              <a:rPr lang="en-US" i="1" dirty="0" err="1" smtClean="0"/>
              <a:t>novaezealandiae</a:t>
            </a:r>
            <a:endParaRPr lang="en-US" dirty="0" smtClean="0"/>
          </a:p>
          <a:p>
            <a:pPr>
              <a:buNone/>
            </a:pPr>
            <a:r>
              <a:rPr lang="en-US" dirty="0" smtClean="0">
                <a:hlinkClick r:id="rId42" tooltip="Grant-Mackie's Wren (page does not exist)"/>
              </a:rPr>
              <a:t>Grant-Mackie's Wren</a:t>
            </a:r>
            <a:r>
              <a:rPr lang="en-US" dirty="0" smtClean="0"/>
              <a:t>, </a:t>
            </a:r>
            <a:r>
              <a:rPr lang="en-US" i="1" dirty="0" err="1" smtClean="0"/>
              <a:t>Pachyplichas</a:t>
            </a:r>
            <a:r>
              <a:rPr lang="en-US" i="1" dirty="0" smtClean="0"/>
              <a:t> </a:t>
            </a:r>
            <a:r>
              <a:rPr lang="en-US" i="1" dirty="0" err="1" smtClean="0"/>
              <a:t>jagmi</a:t>
            </a:r>
            <a:endParaRPr lang="en-US" dirty="0" smtClean="0"/>
          </a:p>
          <a:p>
            <a:pPr>
              <a:buNone/>
            </a:pPr>
            <a:r>
              <a:rPr lang="en-US" dirty="0" err="1" smtClean="0">
                <a:hlinkClick r:id="rId43" tooltip="Yaldwyn's Wren (page does not exist)"/>
              </a:rPr>
              <a:t>Yaldwyn's</a:t>
            </a:r>
            <a:r>
              <a:rPr lang="en-US" dirty="0" smtClean="0">
                <a:hlinkClick r:id="rId43" tooltip="Yaldwyn's Wren (page does not exist)"/>
              </a:rPr>
              <a:t> Wren</a:t>
            </a:r>
            <a:r>
              <a:rPr lang="en-US" dirty="0" smtClean="0"/>
              <a:t> or </a:t>
            </a:r>
            <a:r>
              <a:rPr lang="en-US" dirty="0" smtClean="0">
                <a:hlinkClick r:id="rId44" tooltip="Stout-legged Wren"/>
              </a:rPr>
              <a:t>Stout-legged Wren</a:t>
            </a:r>
            <a:r>
              <a:rPr lang="en-US" dirty="0" smtClean="0"/>
              <a:t>, </a:t>
            </a:r>
            <a:r>
              <a:rPr lang="en-US" i="1" dirty="0" err="1" smtClean="0"/>
              <a:t>Pachyplichas</a:t>
            </a:r>
            <a:r>
              <a:rPr lang="en-US" i="1" dirty="0" smtClean="0"/>
              <a:t> </a:t>
            </a:r>
            <a:r>
              <a:rPr lang="en-US" i="1" dirty="0" err="1" smtClean="0"/>
              <a:t>yaldwyni</a:t>
            </a:r>
            <a:endParaRPr lang="en-US" dirty="0" smtClean="0"/>
          </a:p>
          <a:p>
            <a:pPr>
              <a:buNone/>
            </a:pPr>
            <a:r>
              <a:rPr lang="en-US" dirty="0" smtClean="0">
                <a:hlinkClick r:id="rId45" tooltip="Long-billed Wren (New Zealand)"/>
              </a:rPr>
              <a:t>Long-billed Wren</a:t>
            </a:r>
            <a:r>
              <a:rPr lang="en-US" dirty="0" smtClean="0"/>
              <a:t>, </a:t>
            </a:r>
            <a:r>
              <a:rPr lang="en-US" i="1" dirty="0" err="1" smtClean="0"/>
              <a:t>Dendroscansor</a:t>
            </a:r>
            <a:r>
              <a:rPr lang="en-US" i="1" dirty="0" smtClean="0"/>
              <a:t> </a:t>
            </a:r>
            <a:r>
              <a:rPr lang="en-US" i="1" dirty="0" err="1" smtClean="0"/>
              <a:t>decurvirostris</a:t>
            </a:r>
            <a:endParaRPr lang="en-US" dirty="0" smtClean="0"/>
          </a:p>
          <a:p>
            <a:pPr>
              <a:buNone/>
            </a:pPr>
            <a:r>
              <a:rPr lang="en-US" dirty="0" smtClean="0">
                <a:hlinkClick r:id="rId46" tooltip="Chatham Islands Raven"/>
              </a:rPr>
              <a:t>Chatham Islands Raven</a:t>
            </a:r>
            <a:r>
              <a:rPr lang="en-US" dirty="0" smtClean="0"/>
              <a:t>, </a:t>
            </a:r>
            <a:r>
              <a:rPr lang="en-US" i="1" dirty="0" err="1" smtClean="0"/>
              <a:t>Corvus</a:t>
            </a:r>
            <a:r>
              <a:rPr lang="en-US" i="1" dirty="0" smtClean="0"/>
              <a:t> </a:t>
            </a:r>
            <a:r>
              <a:rPr lang="en-US" i="1" dirty="0" err="1" smtClean="0"/>
              <a:t>moriorum</a:t>
            </a:r>
            <a:endParaRPr lang="en-US" dirty="0" smtClean="0"/>
          </a:p>
          <a:p>
            <a:pPr>
              <a:buNone/>
            </a:pPr>
            <a:r>
              <a:rPr lang="en-US" dirty="0" smtClean="0">
                <a:hlinkClick r:id="rId47" tooltip="New Zealand Raven"/>
              </a:rPr>
              <a:t>New Zealand Raven</a:t>
            </a:r>
            <a:r>
              <a:rPr lang="en-US" dirty="0" smtClean="0"/>
              <a:t>, </a:t>
            </a:r>
            <a:r>
              <a:rPr lang="en-US" i="1" dirty="0" err="1" smtClean="0"/>
              <a:t>Corvus</a:t>
            </a:r>
            <a:r>
              <a:rPr lang="en-US" i="1" dirty="0" smtClean="0"/>
              <a:t> </a:t>
            </a:r>
            <a:r>
              <a:rPr lang="en-US" i="1" dirty="0" err="1" smtClean="0"/>
              <a:t>antipodum</a:t>
            </a:r>
            <a:r>
              <a:rPr lang="en-US" dirty="0" smtClean="0"/>
              <a:t> </a:t>
            </a:r>
          </a:p>
          <a:p>
            <a:pPr lvl="1">
              <a:buNone/>
            </a:pPr>
            <a:r>
              <a:rPr lang="en-US" dirty="0" smtClean="0">
                <a:hlinkClick r:id="rId47" tooltip="New Zealand Raven"/>
              </a:rPr>
              <a:t>\North Island Raven</a:t>
            </a:r>
            <a:r>
              <a:rPr lang="en-US" dirty="0" smtClean="0"/>
              <a:t>, </a:t>
            </a:r>
            <a:r>
              <a:rPr lang="en-US" i="1" dirty="0" err="1" smtClean="0"/>
              <a:t>Corvus</a:t>
            </a:r>
            <a:r>
              <a:rPr lang="en-US" i="1" dirty="0" smtClean="0"/>
              <a:t> </a:t>
            </a:r>
            <a:r>
              <a:rPr lang="en-US" i="1" dirty="0" err="1" smtClean="0"/>
              <a:t>antipodum</a:t>
            </a:r>
            <a:r>
              <a:rPr lang="en-US" i="1" dirty="0" smtClean="0"/>
              <a:t> </a:t>
            </a:r>
            <a:r>
              <a:rPr lang="en-US" i="1" dirty="0" err="1" smtClean="0"/>
              <a:t>antipodum</a:t>
            </a:r>
            <a:endParaRPr lang="en-US" dirty="0" smtClean="0"/>
          </a:p>
          <a:p>
            <a:pPr lvl="1">
              <a:buNone/>
            </a:pPr>
            <a:r>
              <a:rPr lang="en-US" dirty="0" smtClean="0">
                <a:hlinkClick r:id="rId47" tooltip="New Zealand Raven"/>
              </a:rPr>
              <a:t>South Island Raven</a:t>
            </a:r>
            <a:r>
              <a:rPr lang="en-US" dirty="0" smtClean="0"/>
              <a:t>, </a:t>
            </a:r>
            <a:r>
              <a:rPr lang="en-US" i="1" dirty="0" err="1" smtClean="0"/>
              <a:t>Corvus</a:t>
            </a:r>
            <a:r>
              <a:rPr lang="en-US" i="1" dirty="0" smtClean="0"/>
              <a:t> </a:t>
            </a:r>
            <a:r>
              <a:rPr lang="en-US" i="1" dirty="0" err="1" smtClean="0"/>
              <a:t>antipodum</a:t>
            </a:r>
            <a:r>
              <a:rPr lang="en-US" i="1" dirty="0" smtClean="0"/>
              <a:t> </a:t>
            </a:r>
            <a:r>
              <a:rPr lang="en-US" i="1" dirty="0" err="1" smtClean="0"/>
              <a:t>pycrafti</a:t>
            </a:r>
            <a:endParaRPr lang="en-US" dirty="0" smtClean="0"/>
          </a:p>
          <a:p>
            <a:pPr>
              <a:buNone/>
            </a:pPr>
            <a:r>
              <a:rPr lang="en-US" dirty="0" err="1" smtClean="0">
                <a:hlinkClick r:id="rId48" tooltip="New Zealand Musk Duck"/>
              </a:rPr>
              <a:t>Nw</a:t>
            </a:r>
            <a:r>
              <a:rPr lang="en-US" dirty="0" smtClean="0">
                <a:hlinkClick r:id="rId48" tooltip="New Zealand Musk Duck"/>
              </a:rPr>
              <a:t> Zealand Musk Duck</a:t>
            </a:r>
            <a:r>
              <a:rPr lang="en-US" dirty="0" smtClean="0"/>
              <a:t> or </a:t>
            </a:r>
            <a:r>
              <a:rPr lang="en-US" dirty="0" smtClean="0">
                <a:hlinkClick r:id="rId49" tooltip="De Lautour's Duck"/>
              </a:rPr>
              <a:t>De </a:t>
            </a:r>
            <a:r>
              <a:rPr lang="en-US" dirty="0" err="1" smtClean="0">
                <a:hlinkClick r:id="rId49" tooltip="De Lautour's Duck"/>
              </a:rPr>
              <a:t>Lautour's</a:t>
            </a:r>
            <a:r>
              <a:rPr lang="en-US" dirty="0" smtClean="0">
                <a:hlinkClick r:id="rId49" tooltip="De Lautour's Duck"/>
              </a:rPr>
              <a:t> Duck</a:t>
            </a:r>
            <a:r>
              <a:rPr lang="en-US" dirty="0" smtClean="0"/>
              <a:t>, </a:t>
            </a:r>
            <a:r>
              <a:rPr lang="en-US" i="1" dirty="0" err="1" smtClean="0"/>
              <a:t>Biziura</a:t>
            </a:r>
            <a:r>
              <a:rPr lang="en-US" i="1" dirty="0" smtClean="0"/>
              <a:t> </a:t>
            </a:r>
            <a:r>
              <a:rPr lang="en-US" i="1" dirty="0" err="1" smtClean="0"/>
              <a:t>delautouri</a:t>
            </a:r>
            <a:endParaRPr lang="en-US" dirty="0" smtClean="0"/>
          </a:p>
          <a:p>
            <a:pPr>
              <a:buNone/>
            </a:pPr>
            <a:r>
              <a:rPr lang="en-US" dirty="0" err="1" smtClean="0">
                <a:hlinkClick r:id="rId50" tooltip="Chatham Islands Duck"/>
              </a:rPr>
              <a:t>hatham</a:t>
            </a:r>
            <a:r>
              <a:rPr lang="en-US" dirty="0" smtClean="0">
                <a:hlinkClick r:id="rId50" tooltip="Chatham Islands Duck"/>
              </a:rPr>
              <a:t> Islands Duck</a:t>
            </a:r>
            <a:r>
              <a:rPr lang="en-US" dirty="0" smtClean="0"/>
              <a:t>, </a:t>
            </a:r>
            <a:r>
              <a:rPr lang="en-US" i="1" dirty="0" err="1" smtClean="0"/>
              <a:t>Pachyanas</a:t>
            </a:r>
            <a:r>
              <a:rPr lang="en-US" i="1" dirty="0" smtClean="0"/>
              <a:t> </a:t>
            </a:r>
            <a:r>
              <a:rPr lang="en-US" i="1" dirty="0" err="1" smtClean="0"/>
              <a:t>chathamica</a:t>
            </a:r>
            <a:endParaRPr lang="en-US" dirty="0" smtClean="0"/>
          </a:p>
          <a:p>
            <a:endParaRPr lang="en-US" dirty="0"/>
          </a:p>
        </p:txBody>
      </p:sp>
      <p:sp>
        <p:nvSpPr>
          <p:cNvPr id="4" name="TextBox 3"/>
          <p:cNvSpPr txBox="1"/>
          <p:nvPr/>
        </p:nvSpPr>
        <p:spPr>
          <a:xfrm>
            <a:off x="3276600" y="3657600"/>
            <a:ext cx="2819400" cy="2923877"/>
          </a:xfrm>
          <a:prstGeom prst="rect">
            <a:avLst/>
          </a:prstGeom>
          <a:noFill/>
        </p:spPr>
        <p:txBody>
          <a:bodyPr wrap="square" rtlCol="0">
            <a:spAutoFit/>
          </a:bodyPr>
          <a:lstStyle/>
          <a:p>
            <a:pPr>
              <a:buNone/>
            </a:pPr>
            <a:r>
              <a:rPr lang="en-US" sz="800" dirty="0" smtClean="0">
                <a:hlinkClick r:id="rId51" tooltip="New Zealand Pink-eared Duck"/>
              </a:rPr>
              <a:t>New Zealand Pink-eared Duck</a:t>
            </a:r>
            <a:r>
              <a:rPr lang="en-US" sz="800" dirty="0" smtClean="0"/>
              <a:t> or </a:t>
            </a:r>
            <a:r>
              <a:rPr lang="en-US" sz="800" dirty="0" smtClean="0">
                <a:hlinkClick r:id="rId52" tooltip="Scarlett's Duck"/>
              </a:rPr>
              <a:t>Scarlett's Duck</a:t>
            </a:r>
            <a:r>
              <a:rPr lang="en-US" sz="800" dirty="0" smtClean="0"/>
              <a:t>, </a:t>
            </a:r>
            <a:r>
              <a:rPr lang="en-US" sz="800" i="1" dirty="0" err="1" smtClean="0"/>
              <a:t>Malacorhynchus</a:t>
            </a:r>
            <a:r>
              <a:rPr lang="en-US" sz="800" i="1" dirty="0" smtClean="0"/>
              <a:t> </a:t>
            </a:r>
            <a:r>
              <a:rPr lang="en-US" sz="800" i="1" dirty="0" err="1" smtClean="0"/>
              <a:t>scarletti</a:t>
            </a:r>
            <a:endParaRPr lang="en-US" sz="800" dirty="0" smtClean="0"/>
          </a:p>
          <a:p>
            <a:pPr>
              <a:buNone/>
            </a:pPr>
            <a:r>
              <a:rPr lang="en-US" sz="800" dirty="0" err="1" smtClean="0">
                <a:hlinkClick r:id="rId53" tooltip="Finsch's Duck"/>
              </a:rPr>
              <a:t>Finsch's</a:t>
            </a:r>
            <a:r>
              <a:rPr lang="en-US" sz="800" dirty="0" smtClean="0">
                <a:hlinkClick r:id="rId53" tooltip="Finsch's Duck"/>
              </a:rPr>
              <a:t> Duck</a:t>
            </a:r>
            <a:r>
              <a:rPr lang="en-US" sz="800" dirty="0" smtClean="0"/>
              <a:t>, </a:t>
            </a:r>
            <a:r>
              <a:rPr lang="en-US" sz="800" i="1" dirty="0" err="1" smtClean="0"/>
              <a:t>Chenonetta</a:t>
            </a:r>
            <a:r>
              <a:rPr lang="en-US" sz="800" i="1" dirty="0" smtClean="0"/>
              <a:t> </a:t>
            </a:r>
            <a:r>
              <a:rPr lang="en-US" sz="800" i="1" dirty="0" err="1" smtClean="0"/>
              <a:t>finschi</a:t>
            </a:r>
            <a:endParaRPr lang="en-US" sz="800" dirty="0" smtClean="0"/>
          </a:p>
          <a:p>
            <a:pPr>
              <a:buNone/>
            </a:pPr>
            <a:r>
              <a:rPr lang="en-US" sz="800" dirty="0" smtClean="0">
                <a:hlinkClick r:id="rId54" tooltip="Cnemiornis"/>
              </a:rPr>
              <a:t>North Island Goose</a:t>
            </a:r>
            <a:r>
              <a:rPr lang="en-US" sz="800" dirty="0" smtClean="0"/>
              <a:t>, </a:t>
            </a:r>
            <a:r>
              <a:rPr lang="en-US" sz="800" i="1" dirty="0" err="1" smtClean="0"/>
              <a:t>Cnemiornis</a:t>
            </a:r>
            <a:r>
              <a:rPr lang="en-US" sz="800" i="1" dirty="0" smtClean="0"/>
              <a:t> </a:t>
            </a:r>
            <a:r>
              <a:rPr lang="en-US" sz="800" i="1" dirty="0" err="1" smtClean="0"/>
              <a:t>gracilis</a:t>
            </a:r>
            <a:endParaRPr lang="en-US" sz="800" dirty="0" smtClean="0"/>
          </a:p>
          <a:p>
            <a:pPr>
              <a:buNone/>
            </a:pPr>
            <a:r>
              <a:rPr lang="en-US" sz="800" dirty="0" smtClean="0"/>
              <a:t>snail, Recent</a:t>
            </a:r>
            <a:endParaRPr lang="en-US" sz="800" dirty="0" smtClean="0">
              <a:hlinkClick r:id="rId54" tooltip="Cnemiornis"/>
            </a:endParaRPr>
          </a:p>
          <a:p>
            <a:r>
              <a:rPr lang="en-US" sz="800" dirty="0" smtClean="0">
                <a:hlinkClick r:id="rId54" tooltip="Cnemiornis"/>
              </a:rPr>
              <a:t>South Island Goose</a:t>
            </a:r>
            <a:r>
              <a:rPr lang="en-US" sz="800" dirty="0" smtClean="0"/>
              <a:t>, </a:t>
            </a:r>
            <a:r>
              <a:rPr lang="en-US" sz="800" i="1" dirty="0" err="1" smtClean="0"/>
              <a:t>Cnemiornis</a:t>
            </a:r>
            <a:r>
              <a:rPr lang="en-US" sz="800" i="1" dirty="0" smtClean="0"/>
              <a:t> </a:t>
            </a:r>
            <a:r>
              <a:rPr lang="en-US" sz="800" i="1" dirty="0" err="1" smtClean="0"/>
              <a:t>calcitrans</a:t>
            </a:r>
            <a:endParaRPr lang="en-US" sz="800" dirty="0" smtClean="0"/>
          </a:p>
          <a:p>
            <a:r>
              <a:rPr lang="en-US" sz="800" dirty="0" smtClean="0">
                <a:hlinkClick r:id="rId55" tooltip="New Zealand Swan"/>
              </a:rPr>
              <a:t>New Zealand Swan</a:t>
            </a:r>
            <a:r>
              <a:rPr lang="en-US" sz="800" dirty="0" smtClean="0"/>
              <a:t>, </a:t>
            </a:r>
            <a:r>
              <a:rPr lang="en-US" sz="800" i="1" dirty="0" smtClean="0"/>
              <a:t>Cygnus </a:t>
            </a:r>
            <a:r>
              <a:rPr lang="en-US" sz="800" i="1" dirty="0" err="1" smtClean="0"/>
              <a:t>atratus</a:t>
            </a:r>
            <a:r>
              <a:rPr lang="en-US" sz="800" i="1" dirty="0" smtClean="0"/>
              <a:t> </a:t>
            </a:r>
            <a:r>
              <a:rPr lang="en-US" sz="800" i="1" dirty="0" err="1" smtClean="0"/>
              <a:t>sumnerensis</a:t>
            </a:r>
            <a:endParaRPr lang="en-US" sz="800" dirty="0" smtClean="0"/>
          </a:p>
          <a:p>
            <a:r>
              <a:rPr lang="en-US" sz="800" dirty="0" smtClean="0">
                <a:hlinkClick r:id="rId56" tooltip="Scarlett's Shearwater"/>
              </a:rPr>
              <a:t>Scarlett's Shearwater</a:t>
            </a:r>
            <a:r>
              <a:rPr lang="en-US" sz="800" dirty="0" smtClean="0"/>
              <a:t>, </a:t>
            </a:r>
            <a:r>
              <a:rPr lang="en-US" sz="800" i="1" dirty="0" err="1" smtClean="0"/>
              <a:t>Puffinus</a:t>
            </a:r>
            <a:r>
              <a:rPr lang="en-US" sz="800" i="1" dirty="0" smtClean="0"/>
              <a:t> </a:t>
            </a:r>
            <a:r>
              <a:rPr lang="en-US" sz="800" i="1" dirty="0" err="1" smtClean="0"/>
              <a:t>spelaeus</a:t>
            </a:r>
            <a:r>
              <a:rPr lang="en-US" sz="800" dirty="0" smtClean="0"/>
              <a:t> (600 </a:t>
            </a:r>
            <a:r>
              <a:rPr lang="en-US" sz="800" dirty="0" smtClean="0">
                <a:hlinkClick r:id="rId57" tooltip="Before Present"/>
              </a:rPr>
              <a:t>BP</a:t>
            </a:r>
            <a:r>
              <a:rPr lang="en-US" sz="800" dirty="0" smtClean="0"/>
              <a:t>)</a:t>
            </a:r>
          </a:p>
          <a:p>
            <a:r>
              <a:rPr lang="en-US" sz="800" dirty="0" smtClean="0">
                <a:hlinkClick r:id="rId58" tooltip="Moa"/>
              </a:rPr>
              <a:t>Moa</a:t>
            </a:r>
            <a:r>
              <a:rPr lang="en-US" sz="800" dirty="0" smtClean="0"/>
              <a:t> </a:t>
            </a:r>
          </a:p>
          <a:p>
            <a:pPr lvl="1"/>
            <a:r>
              <a:rPr lang="en-US" sz="800" dirty="0" smtClean="0">
                <a:hlinkClick r:id="rId59" tooltip="Anomalopteryx"/>
              </a:rPr>
              <a:t>Bush Moa</a:t>
            </a:r>
            <a:r>
              <a:rPr lang="en-US" sz="800" dirty="0" smtClean="0"/>
              <a:t>, </a:t>
            </a:r>
            <a:r>
              <a:rPr lang="en-US" sz="800" i="1" dirty="0" err="1" smtClean="0"/>
              <a:t>Anomalopteryx</a:t>
            </a:r>
            <a:r>
              <a:rPr lang="en-US" sz="800" i="1" dirty="0" smtClean="0"/>
              <a:t> </a:t>
            </a:r>
            <a:r>
              <a:rPr lang="en-US" sz="800" i="1" dirty="0" err="1" smtClean="0"/>
              <a:t>didiformis</a:t>
            </a:r>
            <a:endParaRPr lang="en-US" sz="800" dirty="0" smtClean="0"/>
          </a:p>
          <a:p>
            <a:pPr lvl="1"/>
            <a:r>
              <a:rPr lang="en-US" sz="800" dirty="0" smtClean="0">
                <a:hlinkClick r:id="rId60" tooltip="Megalapteryx"/>
              </a:rPr>
              <a:t>Upland Moa</a:t>
            </a:r>
            <a:r>
              <a:rPr lang="en-US" sz="800" dirty="0" smtClean="0"/>
              <a:t>, </a:t>
            </a:r>
            <a:r>
              <a:rPr lang="en-US" sz="800" i="1" dirty="0" err="1" smtClean="0"/>
              <a:t>Megalapteryx</a:t>
            </a:r>
            <a:r>
              <a:rPr lang="en-US" sz="800" i="1" dirty="0" smtClean="0"/>
              <a:t> </a:t>
            </a:r>
            <a:r>
              <a:rPr lang="en-US" sz="800" i="1" dirty="0" err="1" smtClean="0"/>
              <a:t>didinus</a:t>
            </a:r>
            <a:r>
              <a:rPr lang="en-US" sz="800" i="1" dirty="0" smtClean="0"/>
              <a:t>/</a:t>
            </a:r>
            <a:r>
              <a:rPr lang="en-US" sz="800" i="1" dirty="0" err="1" smtClean="0"/>
              <a:t>benhami</a:t>
            </a:r>
            <a:endParaRPr lang="en-US" sz="800" dirty="0" smtClean="0"/>
          </a:p>
          <a:p>
            <a:pPr lvl="1"/>
            <a:r>
              <a:rPr lang="en-US" sz="800" dirty="0" smtClean="0">
                <a:hlinkClick r:id="rId61" tooltip="Heavy-footed Moa"/>
              </a:rPr>
              <a:t>Heavy-footed Moa</a:t>
            </a:r>
            <a:r>
              <a:rPr lang="en-US" sz="800" dirty="0" smtClean="0"/>
              <a:t>, </a:t>
            </a:r>
            <a:r>
              <a:rPr lang="en-US" sz="800" i="1" dirty="0" err="1" smtClean="0"/>
              <a:t>Pachyornis</a:t>
            </a:r>
            <a:r>
              <a:rPr lang="en-US" sz="800" i="1" dirty="0" smtClean="0"/>
              <a:t> </a:t>
            </a:r>
            <a:r>
              <a:rPr lang="en-US" sz="800" i="1" dirty="0" err="1" smtClean="0"/>
              <a:t>elephantopus</a:t>
            </a:r>
            <a:endParaRPr lang="en-US" sz="800" dirty="0" smtClean="0"/>
          </a:p>
          <a:p>
            <a:pPr lvl="1"/>
            <a:r>
              <a:rPr lang="en-US" sz="800" dirty="0" smtClean="0">
                <a:hlinkClick r:id="rId62" tooltip="Crested Moa"/>
              </a:rPr>
              <a:t>Crested Moa</a:t>
            </a:r>
            <a:r>
              <a:rPr lang="en-US" sz="800" dirty="0" smtClean="0"/>
              <a:t>, </a:t>
            </a:r>
            <a:r>
              <a:rPr lang="en-US" sz="800" i="1" dirty="0" err="1" smtClean="0"/>
              <a:t>Pachyornis</a:t>
            </a:r>
            <a:r>
              <a:rPr lang="en-US" sz="800" i="1" dirty="0" smtClean="0"/>
              <a:t> </a:t>
            </a:r>
            <a:r>
              <a:rPr lang="en-US" sz="800" i="1" dirty="0" err="1" smtClean="0"/>
              <a:t>australis</a:t>
            </a:r>
            <a:endParaRPr lang="en-US" sz="800" dirty="0" smtClean="0"/>
          </a:p>
          <a:p>
            <a:pPr lvl="1"/>
            <a:r>
              <a:rPr lang="en-US" sz="800" dirty="0" err="1" smtClean="0">
                <a:hlinkClick r:id="rId63" tooltip="Mappin's Moa"/>
              </a:rPr>
              <a:t>Mappin's</a:t>
            </a:r>
            <a:r>
              <a:rPr lang="en-US" sz="800" dirty="0" smtClean="0">
                <a:hlinkClick r:id="rId63" tooltip="Mappin's Moa"/>
              </a:rPr>
              <a:t> Moa</a:t>
            </a:r>
            <a:r>
              <a:rPr lang="en-US" sz="800" dirty="0" smtClean="0"/>
              <a:t>, </a:t>
            </a:r>
            <a:r>
              <a:rPr lang="en-US" sz="800" i="1" dirty="0" err="1" smtClean="0"/>
              <a:t>Pachyornis</a:t>
            </a:r>
            <a:r>
              <a:rPr lang="en-US" sz="800" i="1" dirty="0" smtClean="0"/>
              <a:t> </a:t>
            </a:r>
            <a:r>
              <a:rPr lang="en-US" sz="800" i="1" dirty="0" err="1" smtClean="0"/>
              <a:t>geranoides</a:t>
            </a:r>
            <a:endParaRPr lang="en-US" sz="800" dirty="0" smtClean="0"/>
          </a:p>
          <a:p>
            <a:pPr lvl="1"/>
            <a:r>
              <a:rPr lang="en-US" sz="800" dirty="0" smtClean="0">
                <a:hlinkClick r:id="rId64" tooltip="Stout-legged Moa"/>
              </a:rPr>
              <a:t>Stout-legged Moa</a:t>
            </a:r>
            <a:r>
              <a:rPr lang="en-US" sz="800" dirty="0" smtClean="0"/>
              <a:t>, </a:t>
            </a:r>
            <a:r>
              <a:rPr lang="en-US" sz="800" i="1" dirty="0" err="1" smtClean="0"/>
              <a:t>Euryapteryx</a:t>
            </a:r>
            <a:r>
              <a:rPr lang="en-US" sz="800" i="1" dirty="0" smtClean="0"/>
              <a:t> gravis</a:t>
            </a:r>
            <a:endParaRPr lang="en-US" sz="800" dirty="0" smtClean="0"/>
          </a:p>
          <a:p>
            <a:pPr lvl="1"/>
            <a:r>
              <a:rPr lang="en-US" sz="800" dirty="0" smtClean="0">
                <a:hlinkClick r:id="rId65" tooltip="Coastal Moa"/>
              </a:rPr>
              <a:t>Coastal Moa</a:t>
            </a:r>
            <a:r>
              <a:rPr lang="en-US" sz="800" dirty="0" smtClean="0"/>
              <a:t>, </a:t>
            </a:r>
            <a:r>
              <a:rPr lang="en-US" sz="800" i="1" dirty="0" err="1" smtClean="0"/>
              <a:t>Euryapteryx</a:t>
            </a:r>
            <a:r>
              <a:rPr lang="en-US" sz="800" i="1" dirty="0" smtClean="0"/>
              <a:t> </a:t>
            </a:r>
            <a:r>
              <a:rPr lang="en-US" sz="800" i="1" dirty="0" err="1" smtClean="0"/>
              <a:t>curtus</a:t>
            </a:r>
            <a:endParaRPr lang="en-US" sz="800" dirty="0" smtClean="0"/>
          </a:p>
          <a:p>
            <a:pPr lvl="1"/>
            <a:r>
              <a:rPr lang="en-US" sz="800" dirty="0" smtClean="0">
                <a:hlinkClick r:id="rId66" tooltip="Eastern Moa"/>
              </a:rPr>
              <a:t>Eastern Moa</a:t>
            </a:r>
            <a:r>
              <a:rPr lang="en-US" sz="800" dirty="0" smtClean="0"/>
              <a:t>, </a:t>
            </a:r>
            <a:r>
              <a:rPr lang="en-US" sz="800" i="1" dirty="0" err="1" smtClean="0"/>
              <a:t>Emeus</a:t>
            </a:r>
            <a:r>
              <a:rPr lang="en-US" sz="800" i="1" dirty="0" smtClean="0"/>
              <a:t> </a:t>
            </a:r>
            <a:r>
              <a:rPr lang="en-US" sz="800" i="1" dirty="0" err="1" smtClean="0"/>
              <a:t>crassus</a:t>
            </a:r>
            <a:endParaRPr lang="en-US" sz="800" dirty="0" smtClean="0"/>
          </a:p>
          <a:p>
            <a:pPr lvl="1"/>
            <a:r>
              <a:rPr lang="en-US" sz="800" dirty="0" smtClean="0">
                <a:hlinkClick r:id="rId67" tooltip="North Island Giant Moa"/>
              </a:rPr>
              <a:t>North Island Giant Moa</a:t>
            </a:r>
            <a:r>
              <a:rPr lang="en-US" sz="800" dirty="0" smtClean="0"/>
              <a:t>, </a:t>
            </a:r>
            <a:r>
              <a:rPr lang="en-US" sz="800" i="1" dirty="0" err="1" smtClean="0"/>
              <a:t>Dinornis</a:t>
            </a:r>
            <a:r>
              <a:rPr lang="en-US" sz="800" i="1" dirty="0" smtClean="0"/>
              <a:t> </a:t>
            </a:r>
            <a:r>
              <a:rPr lang="en-US" sz="800" i="1" dirty="0" err="1" smtClean="0"/>
              <a:t>novaezealandiae</a:t>
            </a:r>
            <a:endParaRPr lang="en-US" sz="800" dirty="0" smtClean="0"/>
          </a:p>
          <a:p>
            <a:pPr lvl="1"/>
            <a:r>
              <a:rPr lang="en-US" sz="800" dirty="0" smtClean="0">
                <a:hlinkClick r:id="rId68" tooltip="Giant Moa"/>
              </a:rPr>
              <a:t>Giant Moa</a:t>
            </a:r>
            <a:r>
              <a:rPr lang="en-US" sz="800" dirty="0" smtClean="0"/>
              <a:t>, </a:t>
            </a:r>
            <a:r>
              <a:rPr lang="en-US" sz="800" i="1" dirty="0" err="1" smtClean="0"/>
              <a:t>Dinornis</a:t>
            </a:r>
            <a:r>
              <a:rPr lang="en-US" sz="800" i="1" dirty="0" smtClean="0"/>
              <a:t> </a:t>
            </a:r>
            <a:r>
              <a:rPr lang="en-US" sz="800" i="1" dirty="0" err="1" smtClean="0"/>
              <a:t>robustus</a:t>
            </a:r>
            <a:endParaRPr lang="en-US" sz="800" dirty="0" smtClean="0"/>
          </a:p>
          <a:p>
            <a:r>
              <a:rPr lang="en-US" sz="800" dirty="0" err="1" smtClean="0">
                <a:hlinkClick r:id="rId69" tooltip="Waitaha penguin"/>
              </a:rPr>
              <a:t>Waitaha</a:t>
            </a:r>
            <a:r>
              <a:rPr lang="en-US" sz="800" dirty="0" smtClean="0">
                <a:hlinkClick r:id="rId69" tooltip="Waitaha penguin"/>
              </a:rPr>
              <a:t> penguin</a:t>
            </a:r>
            <a:r>
              <a:rPr lang="en-US" sz="800" dirty="0" smtClean="0"/>
              <a:t>, </a:t>
            </a:r>
            <a:r>
              <a:rPr lang="en-US" sz="800" i="1" dirty="0" err="1" smtClean="0"/>
              <a:t>Megadyptes</a:t>
            </a:r>
            <a:r>
              <a:rPr lang="en-US" sz="800" i="1" dirty="0" smtClean="0"/>
              <a:t> </a:t>
            </a:r>
            <a:r>
              <a:rPr lang="en-US" sz="800" i="1" dirty="0" err="1" smtClean="0"/>
              <a:t>waitaha</a:t>
            </a:r>
            <a:r>
              <a:rPr lang="en-US" sz="800" baseline="30000" dirty="0" smtClean="0">
                <a:hlinkClick r:id="rId70"/>
              </a:rPr>
              <a:t>[1]</a:t>
            </a:r>
            <a:endParaRPr lang="en-US" sz="800" baseline="30000" dirty="0" smtClean="0"/>
          </a:p>
          <a:p>
            <a:endParaRPr lang="en-US" sz="800" dirty="0" smtClean="0"/>
          </a:p>
          <a:p>
            <a:endParaRPr lang="en-US" sz="800" b="1" dirty="0" smtClean="0"/>
          </a:p>
          <a:p>
            <a:endParaRPr lang="en-US" sz="800" b="1" dirty="0" smtClean="0"/>
          </a:p>
        </p:txBody>
      </p:sp>
      <p:sp>
        <p:nvSpPr>
          <p:cNvPr id="6" name="TextBox 5"/>
          <p:cNvSpPr txBox="1"/>
          <p:nvPr/>
        </p:nvSpPr>
        <p:spPr>
          <a:xfrm>
            <a:off x="6172200" y="1143000"/>
            <a:ext cx="2438400" cy="5909310"/>
          </a:xfrm>
          <a:prstGeom prst="rect">
            <a:avLst/>
          </a:prstGeom>
          <a:noFill/>
        </p:spPr>
        <p:txBody>
          <a:bodyPr wrap="square" rtlCol="0">
            <a:spAutoFit/>
          </a:bodyPr>
          <a:lstStyle/>
          <a:p>
            <a:r>
              <a:rPr lang="en-US" sz="800" b="1" dirty="0" smtClean="0"/>
              <a:t>Reptiles </a:t>
            </a:r>
          </a:p>
          <a:p>
            <a:r>
              <a:rPr lang="en-US" sz="800" dirty="0" err="1" smtClean="0">
                <a:hlinkClick r:id="rId71" tooltip="Ankylosaur"/>
              </a:rPr>
              <a:t>Ankylosaur</a:t>
            </a:r>
            <a:r>
              <a:rPr lang="en-US" sz="800" dirty="0" smtClean="0"/>
              <a:t>, unidentified (</a:t>
            </a:r>
            <a:r>
              <a:rPr lang="en-US" sz="800" dirty="0" smtClean="0">
                <a:hlinkClick r:id="rId72" tooltip="Cretaceous"/>
              </a:rPr>
              <a:t>Cretaceous</a:t>
            </a:r>
            <a:r>
              <a:rPr lang="en-US" sz="800" dirty="0" smtClean="0"/>
              <a:t>)</a:t>
            </a:r>
          </a:p>
          <a:p>
            <a:r>
              <a:rPr lang="en-US" sz="800" dirty="0" err="1" smtClean="0">
                <a:hlinkClick r:id="rId73" tooltip="Compsognathus"/>
              </a:rPr>
              <a:t>Compsognathus</a:t>
            </a:r>
            <a:r>
              <a:rPr lang="en-US" sz="800" dirty="0" smtClean="0"/>
              <a:t>-like creature (</a:t>
            </a:r>
            <a:r>
              <a:rPr lang="en-US" sz="800" dirty="0" smtClean="0">
                <a:hlinkClick r:id="rId74" tooltip="Late Jurassic"/>
              </a:rPr>
              <a:t>Late Jurassic</a:t>
            </a:r>
            <a:r>
              <a:rPr lang="en-US" sz="800" dirty="0" smtClean="0"/>
              <a:t>)</a:t>
            </a:r>
          </a:p>
          <a:p>
            <a:r>
              <a:rPr lang="en-US" sz="800" dirty="0" err="1" smtClean="0">
                <a:hlinkClick r:id="rId75" tooltip="Hypsilophodont"/>
              </a:rPr>
              <a:t>Hypsilophodont</a:t>
            </a:r>
            <a:r>
              <a:rPr lang="en-US" sz="800" dirty="0" smtClean="0"/>
              <a:t>, unidentified (</a:t>
            </a:r>
            <a:r>
              <a:rPr lang="en-US" sz="800" dirty="0" smtClean="0">
                <a:hlinkClick r:id="rId72" tooltip="Cretaceous"/>
              </a:rPr>
              <a:t>Cretaceous</a:t>
            </a:r>
            <a:r>
              <a:rPr lang="en-US" sz="800" dirty="0" smtClean="0"/>
              <a:t>)</a:t>
            </a:r>
          </a:p>
          <a:p>
            <a:r>
              <a:rPr lang="en-US" sz="800" dirty="0" smtClean="0">
                <a:hlinkClick r:id="rId76" tooltip="Joan Wiffen's Theropod"/>
              </a:rPr>
              <a:t>Joan </a:t>
            </a:r>
            <a:r>
              <a:rPr lang="en-US" sz="800" dirty="0" err="1" smtClean="0">
                <a:hlinkClick r:id="rId76" tooltip="Joan Wiffen's Theropod"/>
              </a:rPr>
              <a:t>Wiffen's</a:t>
            </a:r>
            <a:r>
              <a:rPr lang="en-US" sz="800" dirty="0" smtClean="0">
                <a:hlinkClick r:id="rId76" tooltip="Joan Wiffen's Theropod"/>
              </a:rPr>
              <a:t> </a:t>
            </a:r>
            <a:r>
              <a:rPr lang="en-US" sz="800" dirty="0" err="1" smtClean="0">
                <a:hlinkClick r:id="rId76" tooltip="Joan Wiffen's Theropod"/>
              </a:rPr>
              <a:t>Theropod</a:t>
            </a:r>
            <a:r>
              <a:rPr lang="en-US" sz="800" dirty="0" smtClean="0"/>
              <a:t> (</a:t>
            </a:r>
            <a:r>
              <a:rPr lang="en-US" sz="800" dirty="0" smtClean="0">
                <a:hlinkClick r:id="rId72" tooltip="Cretaceous"/>
              </a:rPr>
              <a:t>Cretaceous</a:t>
            </a:r>
            <a:r>
              <a:rPr lang="en-US" sz="800" dirty="0" smtClean="0"/>
              <a:t>)</a:t>
            </a:r>
          </a:p>
          <a:p>
            <a:r>
              <a:rPr lang="en-US" sz="800" dirty="0" err="1" smtClean="0">
                <a:hlinkClick r:id="rId77" tooltip="Kawekaweau"/>
              </a:rPr>
              <a:t>Kawekaweau</a:t>
            </a:r>
            <a:r>
              <a:rPr lang="en-US" sz="800" dirty="0" smtClean="0"/>
              <a:t>, </a:t>
            </a:r>
            <a:r>
              <a:rPr lang="en-US" sz="800" i="1" dirty="0" err="1" smtClean="0"/>
              <a:t>Hoplodactylus</a:t>
            </a:r>
            <a:r>
              <a:rPr lang="en-US" sz="800" i="1" dirty="0" smtClean="0"/>
              <a:t> </a:t>
            </a:r>
            <a:r>
              <a:rPr lang="en-US" sz="800" i="1" dirty="0" err="1" smtClean="0"/>
              <a:t>delcourti</a:t>
            </a:r>
            <a:r>
              <a:rPr lang="en-US" sz="800" dirty="0" smtClean="0"/>
              <a:t> (1870)</a:t>
            </a:r>
          </a:p>
          <a:p>
            <a:r>
              <a:rPr lang="en-US" sz="800" dirty="0" smtClean="0">
                <a:hlinkClick r:id="rId78" tooltip="Narrow-bodied Skink"/>
              </a:rPr>
              <a:t>Narrow-bodied Skink</a:t>
            </a:r>
            <a:r>
              <a:rPr lang="en-US" sz="800" dirty="0" smtClean="0"/>
              <a:t>, </a:t>
            </a:r>
            <a:r>
              <a:rPr lang="en-US" sz="800" i="1" dirty="0" err="1" smtClean="0"/>
              <a:t>Oligosoma</a:t>
            </a:r>
            <a:r>
              <a:rPr lang="en-US" sz="800" i="1" dirty="0" smtClean="0"/>
              <a:t> </a:t>
            </a:r>
            <a:r>
              <a:rPr lang="en-US" sz="800" i="1" dirty="0" err="1" smtClean="0"/>
              <a:t>gracilicorpus</a:t>
            </a:r>
            <a:endParaRPr lang="en-US" sz="800" dirty="0" smtClean="0"/>
          </a:p>
          <a:p>
            <a:r>
              <a:rPr lang="en-US" sz="800" dirty="0" smtClean="0">
                <a:hlinkClick r:id="rId79" tooltip="Northland Skink (page does not exist)"/>
              </a:rPr>
              <a:t>Northland Skink</a:t>
            </a:r>
            <a:r>
              <a:rPr lang="en-US" sz="800" dirty="0" smtClean="0"/>
              <a:t>, </a:t>
            </a:r>
            <a:r>
              <a:rPr lang="en-US" sz="800" i="1" dirty="0" err="1" smtClean="0"/>
              <a:t>Cyclodina</a:t>
            </a:r>
            <a:r>
              <a:rPr lang="en-US" sz="800" i="1" dirty="0" smtClean="0"/>
              <a:t> </a:t>
            </a:r>
            <a:r>
              <a:rPr lang="en-US" sz="800" i="1" dirty="0" err="1" smtClean="0"/>
              <a:t>northlandi</a:t>
            </a:r>
            <a:r>
              <a:rPr lang="en-US" sz="800" dirty="0" smtClean="0"/>
              <a:t> (Late </a:t>
            </a:r>
            <a:r>
              <a:rPr lang="en-US" sz="800" dirty="0" smtClean="0">
                <a:hlinkClick r:id="rId80" tooltip="Holocene"/>
              </a:rPr>
              <a:t>Holocene</a:t>
            </a:r>
            <a:r>
              <a:rPr lang="en-US" sz="800" dirty="0" smtClean="0"/>
              <a:t>)</a:t>
            </a:r>
          </a:p>
          <a:p>
            <a:r>
              <a:rPr lang="en-US" sz="800" dirty="0" err="1" smtClean="0">
                <a:hlinkClick r:id="rId81" tooltip="Theropod"/>
              </a:rPr>
              <a:t>Theropod</a:t>
            </a:r>
            <a:r>
              <a:rPr lang="en-US" sz="800" dirty="0" smtClean="0"/>
              <a:t>, unidentified (</a:t>
            </a:r>
            <a:r>
              <a:rPr lang="en-US" sz="800" dirty="0" smtClean="0">
                <a:hlinkClick r:id="rId72" tooltip="Cretaceous"/>
              </a:rPr>
              <a:t>Cretaceous</a:t>
            </a:r>
            <a:r>
              <a:rPr lang="en-US" sz="800" dirty="0" smtClean="0"/>
              <a:t>)</a:t>
            </a:r>
          </a:p>
          <a:p>
            <a:r>
              <a:rPr lang="en-US" sz="800" dirty="0" err="1" smtClean="0">
                <a:hlinkClick r:id="rId82" tooltip="Titanosaur"/>
              </a:rPr>
              <a:t>Titanosaur</a:t>
            </a:r>
            <a:r>
              <a:rPr lang="en-US" sz="800" dirty="0" smtClean="0"/>
              <a:t> (</a:t>
            </a:r>
            <a:r>
              <a:rPr lang="en-US" sz="800" dirty="0" smtClean="0">
                <a:hlinkClick r:id="rId72" tooltip="Cretaceous"/>
              </a:rPr>
              <a:t>Cretaceous</a:t>
            </a:r>
            <a:r>
              <a:rPr lang="en-US" sz="800" dirty="0" smtClean="0"/>
              <a:t>)</a:t>
            </a:r>
          </a:p>
          <a:p>
            <a:r>
              <a:rPr lang="en-US" sz="800" dirty="0" smtClean="0"/>
              <a:t>Head of </a:t>
            </a:r>
            <a:r>
              <a:rPr lang="en-US" sz="800" i="1" dirty="0" err="1" smtClean="0"/>
              <a:t>Kaiwhekea</a:t>
            </a:r>
            <a:r>
              <a:rPr lang="en-US" sz="800" i="1" dirty="0" smtClean="0"/>
              <a:t> </a:t>
            </a:r>
            <a:r>
              <a:rPr lang="en-US" sz="800" i="1" dirty="0" err="1" smtClean="0"/>
              <a:t>katiki</a:t>
            </a:r>
            <a:endParaRPr lang="en-US" sz="800" dirty="0" smtClean="0"/>
          </a:p>
          <a:p>
            <a:r>
              <a:rPr lang="en-US" sz="800" dirty="0" err="1" smtClean="0">
                <a:hlinkClick r:id="rId83" tooltip="Mauisaurus"/>
              </a:rPr>
              <a:t>Mauisaurus</a:t>
            </a:r>
            <a:r>
              <a:rPr lang="en-US" sz="800" dirty="0" smtClean="0"/>
              <a:t>, </a:t>
            </a:r>
            <a:r>
              <a:rPr lang="en-US" sz="800" i="1" dirty="0" err="1" smtClean="0"/>
              <a:t>Mauisaurus</a:t>
            </a:r>
            <a:r>
              <a:rPr lang="en-US" sz="800" i="1" dirty="0" smtClean="0"/>
              <a:t> </a:t>
            </a:r>
            <a:r>
              <a:rPr lang="en-US" sz="800" i="1" dirty="0" err="1" smtClean="0"/>
              <a:t>haasti</a:t>
            </a:r>
            <a:r>
              <a:rPr lang="en-US" sz="800" dirty="0" smtClean="0"/>
              <a:t> (Late </a:t>
            </a:r>
            <a:r>
              <a:rPr lang="en-US" sz="800" dirty="0" smtClean="0">
                <a:hlinkClick r:id="rId72" tooltip="Cretaceous"/>
              </a:rPr>
              <a:t>Cretaceous</a:t>
            </a:r>
            <a:r>
              <a:rPr lang="en-US" sz="800" dirty="0" smtClean="0"/>
              <a:t>, </a:t>
            </a:r>
          </a:p>
          <a:p>
            <a:r>
              <a:rPr lang="en-US" sz="800" dirty="0" err="1" smtClean="0">
                <a:hlinkClick r:id="rId84" tooltip="Moanasaurus"/>
              </a:rPr>
              <a:t>Moanasaurus</a:t>
            </a:r>
            <a:r>
              <a:rPr lang="en-US" sz="800" dirty="0" smtClean="0"/>
              <a:t>, </a:t>
            </a:r>
            <a:r>
              <a:rPr lang="en-US" sz="800" i="1" dirty="0" err="1" smtClean="0"/>
              <a:t>Moanasaurus</a:t>
            </a:r>
            <a:r>
              <a:rPr lang="en-US" sz="800" i="1" dirty="0" smtClean="0"/>
              <a:t> </a:t>
            </a:r>
            <a:r>
              <a:rPr lang="en-US" sz="800" i="1" dirty="0" err="1" smtClean="0"/>
              <a:t>mangahouangae</a:t>
            </a:r>
            <a:r>
              <a:rPr lang="en-US" sz="800" dirty="0" smtClean="0"/>
              <a:t> (</a:t>
            </a:r>
            <a:r>
              <a:rPr lang="en-US" sz="800" dirty="0" smtClean="0">
                <a:hlinkClick r:id="rId85" tooltip="Late Cretaceous"/>
              </a:rPr>
              <a:t>Late Cretaceous</a:t>
            </a:r>
            <a:r>
              <a:rPr lang="en-US" sz="800" dirty="0" smtClean="0"/>
              <a:t>)</a:t>
            </a:r>
          </a:p>
          <a:p>
            <a:r>
              <a:rPr lang="en-US" sz="800" dirty="0" err="1" smtClean="0">
                <a:hlinkClick r:id="rId86" tooltip="Nothosaur"/>
              </a:rPr>
              <a:t>Nothosaur</a:t>
            </a:r>
            <a:r>
              <a:rPr lang="en-US" sz="800" dirty="0" smtClean="0"/>
              <a:t>, unidentified, (</a:t>
            </a:r>
            <a:r>
              <a:rPr lang="en-US" sz="800" dirty="0" smtClean="0">
                <a:hlinkClick r:id="rId87" tooltip="Triassic"/>
              </a:rPr>
              <a:t>Triassic</a:t>
            </a:r>
            <a:r>
              <a:rPr lang="en-US" sz="800" dirty="0" smtClean="0"/>
              <a:t>)</a:t>
            </a:r>
          </a:p>
          <a:p>
            <a:r>
              <a:rPr lang="en-US" sz="800" dirty="0" smtClean="0">
                <a:hlinkClick r:id="rId88" tooltip="Kaiwhekea"/>
              </a:rPr>
              <a:t>New Zealand Plesiosaur</a:t>
            </a:r>
            <a:r>
              <a:rPr lang="en-US" sz="800" dirty="0" smtClean="0"/>
              <a:t>, </a:t>
            </a:r>
            <a:r>
              <a:rPr lang="en-US" sz="800" i="1" dirty="0" err="1" smtClean="0"/>
              <a:t>Kaiwhekea</a:t>
            </a:r>
            <a:r>
              <a:rPr lang="en-US" sz="800" i="1" dirty="0" smtClean="0"/>
              <a:t> </a:t>
            </a:r>
            <a:r>
              <a:rPr lang="en-US" sz="800" i="1" dirty="0" err="1" smtClean="0"/>
              <a:t>katiki</a:t>
            </a:r>
            <a:r>
              <a:rPr lang="en-US" sz="800" dirty="0" smtClean="0"/>
              <a:t> (Late </a:t>
            </a:r>
            <a:r>
              <a:rPr lang="en-US" sz="800" dirty="0" smtClean="0">
                <a:hlinkClick r:id="rId72" tooltip="Cretaceous"/>
              </a:rPr>
              <a:t>Cretaceous</a:t>
            </a:r>
            <a:r>
              <a:rPr lang="en-US" sz="800" dirty="0" smtClean="0"/>
              <a:t>,</a:t>
            </a:r>
          </a:p>
          <a:p>
            <a:r>
              <a:rPr lang="en-US" sz="800" dirty="0" err="1" smtClean="0">
                <a:hlinkClick r:id="rId89" tooltip="Prognathodon"/>
              </a:rPr>
              <a:t>Waipara</a:t>
            </a:r>
            <a:r>
              <a:rPr lang="en-US" sz="800" dirty="0" smtClean="0">
                <a:hlinkClick r:id="rId89" tooltip="Prognathodon"/>
              </a:rPr>
              <a:t> </a:t>
            </a:r>
            <a:r>
              <a:rPr lang="en-US" sz="800" dirty="0" err="1" smtClean="0">
                <a:hlinkClick r:id="rId89" tooltip="Prognathodon"/>
              </a:rPr>
              <a:t>mosasaur</a:t>
            </a:r>
            <a:r>
              <a:rPr lang="en-US" sz="800" dirty="0" smtClean="0"/>
              <a:t>, </a:t>
            </a:r>
            <a:r>
              <a:rPr lang="en-US" sz="800" i="1" dirty="0" err="1" smtClean="0"/>
              <a:t>Prognathodon</a:t>
            </a:r>
            <a:r>
              <a:rPr lang="en-US" sz="800" i="1" dirty="0" smtClean="0"/>
              <a:t> </a:t>
            </a:r>
            <a:r>
              <a:rPr lang="en-US" sz="800" i="1" dirty="0" err="1" smtClean="0"/>
              <a:t>waiparaensis</a:t>
            </a:r>
            <a:r>
              <a:rPr lang="en-US" sz="800" dirty="0" smtClean="0"/>
              <a:t> (Late </a:t>
            </a:r>
            <a:r>
              <a:rPr lang="en-US" sz="800" dirty="0" smtClean="0">
                <a:hlinkClick r:id="rId72" tooltip="Cretaceous"/>
              </a:rPr>
              <a:t>Cretaceous</a:t>
            </a:r>
            <a:r>
              <a:rPr lang="en-US" sz="800" dirty="0" smtClean="0"/>
              <a:t>, </a:t>
            </a:r>
          </a:p>
          <a:p>
            <a:endParaRPr lang="en-US" sz="800" b="1" dirty="0" smtClean="0"/>
          </a:p>
          <a:p>
            <a:r>
              <a:rPr lang="en-US" sz="800" b="1" dirty="0" smtClean="0"/>
              <a:t>Amphibians </a:t>
            </a:r>
          </a:p>
          <a:p>
            <a:r>
              <a:rPr lang="en-US" sz="800" dirty="0" smtClean="0">
                <a:hlinkClick r:id="rId90" tooltip="Aurora frog (page does not exist)"/>
              </a:rPr>
              <a:t>Aurora frog</a:t>
            </a:r>
            <a:r>
              <a:rPr lang="en-US" sz="800" dirty="0" smtClean="0"/>
              <a:t>, </a:t>
            </a:r>
            <a:r>
              <a:rPr lang="en-US" sz="800" i="1" dirty="0" err="1" smtClean="0"/>
              <a:t>Leiopelma</a:t>
            </a:r>
            <a:r>
              <a:rPr lang="en-US" sz="800" i="1" dirty="0" smtClean="0"/>
              <a:t> </a:t>
            </a:r>
            <a:r>
              <a:rPr lang="en-US" sz="800" i="1" dirty="0" err="1" smtClean="0"/>
              <a:t>auroraensis</a:t>
            </a:r>
            <a:endParaRPr lang="en-US" sz="800" dirty="0" smtClean="0"/>
          </a:p>
          <a:p>
            <a:r>
              <a:rPr lang="en-US" sz="800" dirty="0" smtClean="0">
                <a:hlinkClick r:id="rId91" tooltip="Markham's frog (page does not exist)"/>
              </a:rPr>
              <a:t>Markham's frog</a:t>
            </a:r>
            <a:r>
              <a:rPr lang="en-US" sz="800" dirty="0" smtClean="0"/>
              <a:t>, </a:t>
            </a:r>
            <a:r>
              <a:rPr lang="en-US" sz="800" i="1" dirty="0" err="1" smtClean="0"/>
              <a:t>Leiopelma</a:t>
            </a:r>
            <a:r>
              <a:rPr lang="en-US" sz="800" i="1" dirty="0" smtClean="0"/>
              <a:t> </a:t>
            </a:r>
            <a:r>
              <a:rPr lang="en-US" sz="800" i="1" dirty="0" err="1" smtClean="0"/>
              <a:t>markhami</a:t>
            </a:r>
            <a:endParaRPr lang="en-US" sz="800" dirty="0" smtClean="0"/>
          </a:p>
          <a:p>
            <a:r>
              <a:rPr lang="en-US" sz="800" dirty="0" err="1" smtClean="0">
                <a:hlinkClick r:id="rId92" tooltip="Waitomo frog (page does not exist)"/>
              </a:rPr>
              <a:t>Waitomo</a:t>
            </a:r>
            <a:r>
              <a:rPr lang="en-US" sz="800" dirty="0" smtClean="0">
                <a:hlinkClick r:id="rId92" tooltip="Waitomo frog (page does not exist)"/>
              </a:rPr>
              <a:t> frog</a:t>
            </a:r>
            <a:r>
              <a:rPr lang="en-US" sz="800" dirty="0" smtClean="0"/>
              <a:t>, </a:t>
            </a:r>
            <a:r>
              <a:rPr lang="en-US" sz="800" i="1" dirty="0" err="1" smtClean="0"/>
              <a:t>Leiopelma</a:t>
            </a:r>
            <a:r>
              <a:rPr lang="en-US" sz="800" i="1" dirty="0" smtClean="0"/>
              <a:t> </a:t>
            </a:r>
            <a:r>
              <a:rPr lang="en-US" sz="800" i="1" dirty="0" err="1" smtClean="0"/>
              <a:t>waitomoensis</a:t>
            </a:r>
            <a:endParaRPr lang="en-US" sz="800" dirty="0" smtClean="0"/>
          </a:p>
          <a:p>
            <a:r>
              <a:rPr lang="en-US" sz="800" dirty="0" err="1" smtClean="0">
                <a:hlinkClick r:id="rId93" tooltip="Stereospondyl"/>
              </a:rPr>
              <a:t>Stereospondyl</a:t>
            </a:r>
            <a:r>
              <a:rPr lang="en-US" sz="800" dirty="0" smtClean="0"/>
              <a:t> – </a:t>
            </a:r>
            <a:r>
              <a:rPr lang="en-US" sz="800" dirty="0" smtClean="0">
                <a:hlinkClick r:id="rId94"/>
              </a:rPr>
              <a:t>[1]</a:t>
            </a:r>
            <a:endParaRPr lang="en-US" sz="800" dirty="0" smtClean="0"/>
          </a:p>
          <a:p>
            <a:endParaRPr lang="en-US" sz="800" b="1" dirty="0" smtClean="0"/>
          </a:p>
          <a:p>
            <a:r>
              <a:rPr lang="en-US" sz="800" b="1" dirty="0" smtClean="0"/>
              <a:t>Fish </a:t>
            </a:r>
          </a:p>
          <a:p>
            <a:r>
              <a:rPr lang="en-US" sz="800" dirty="0" smtClean="0">
                <a:hlinkClick r:id="rId95" tooltip="New Zealand grayling"/>
              </a:rPr>
              <a:t>New Zealand grayling</a:t>
            </a:r>
            <a:r>
              <a:rPr lang="en-US" sz="800" dirty="0" smtClean="0"/>
              <a:t>, </a:t>
            </a:r>
            <a:r>
              <a:rPr lang="en-US" sz="800" i="1" dirty="0" err="1" smtClean="0"/>
              <a:t>Prototroctes</a:t>
            </a:r>
            <a:r>
              <a:rPr lang="en-US" sz="800" i="1" dirty="0" smtClean="0"/>
              <a:t> </a:t>
            </a:r>
            <a:r>
              <a:rPr lang="en-US" sz="800" i="1" dirty="0" err="1" smtClean="0"/>
              <a:t>oxyrhynchus</a:t>
            </a:r>
            <a:r>
              <a:rPr lang="en-US" sz="800" dirty="0" smtClean="0"/>
              <a:t> (1930s)</a:t>
            </a:r>
          </a:p>
          <a:p>
            <a:r>
              <a:rPr lang="en-US" sz="800" dirty="0" smtClean="0">
                <a:hlinkClick r:id="rId96" tooltip="New Zealand white shark"/>
              </a:rPr>
              <a:t>New Zealand white shark</a:t>
            </a:r>
            <a:r>
              <a:rPr lang="en-US" sz="800" dirty="0" smtClean="0"/>
              <a:t>, </a:t>
            </a:r>
            <a:r>
              <a:rPr lang="en-US" sz="800" i="1" dirty="0" err="1" smtClean="0"/>
              <a:t>Carcharodon</a:t>
            </a:r>
            <a:r>
              <a:rPr lang="en-US" sz="800" i="1" dirty="0" smtClean="0"/>
              <a:t> </a:t>
            </a:r>
            <a:r>
              <a:rPr lang="en-US" sz="800" i="1" dirty="0" err="1" smtClean="0"/>
              <a:t>angustidens</a:t>
            </a:r>
            <a:r>
              <a:rPr lang="en-US" sz="800" dirty="0" smtClean="0"/>
              <a:t> (Late </a:t>
            </a:r>
            <a:r>
              <a:rPr lang="en-US" sz="800" dirty="0" smtClean="0">
                <a:hlinkClick r:id="rId5" tooltip="Oligocene"/>
              </a:rPr>
              <a:t>Oligocene</a:t>
            </a:r>
            <a:r>
              <a:rPr lang="en-US" sz="800" dirty="0" smtClean="0"/>
              <a:t>, 26 M years)</a:t>
            </a:r>
          </a:p>
          <a:p>
            <a:r>
              <a:rPr lang="en-US" sz="800" dirty="0" smtClean="0"/>
              <a:t>Giant </a:t>
            </a:r>
            <a:r>
              <a:rPr lang="en-US" sz="800" dirty="0" err="1" smtClean="0"/>
              <a:t>opah</a:t>
            </a:r>
            <a:r>
              <a:rPr lang="en-US" sz="800" dirty="0" smtClean="0"/>
              <a:t>, </a:t>
            </a:r>
            <a:r>
              <a:rPr lang="en-US" sz="800" i="1" dirty="0" err="1" smtClean="0">
                <a:hlinkClick r:id="rId97" tooltip="Megalampris keyesi"/>
              </a:rPr>
              <a:t>Megalampris</a:t>
            </a:r>
            <a:r>
              <a:rPr lang="en-US" sz="800" i="1" dirty="0" smtClean="0">
                <a:hlinkClick r:id="rId97" tooltip="Megalampris keyesi"/>
              </a:rPr>
              <a:t> </a:t>
            </a:r>
            <a:r>
              <a:rPr lang="en-US" sz="800" i="1" dirty="0" err="1" smtClean="0">
                <a:hlinkClick r:id="rId97" tooltip="Megalampris keyesi"/>
              </a:rPr>
              <a:t>keyesi</a:t>
            </a:r>
            <a:r>
              <a:rPr lang="en-US" sz="800" dirty="0" smtClean="0"/>
              <a:t> (Late </a:t>
            </a:r>
            <a:r>
              <a:rPr lang="en-US" sz="800" dirty="0" smtClean="0">
                <a:hlinkClick r:id="rId5" tooltip="Oligocene"/>
              </a:rPr>
              <a:t>Oligocene</a:t>
            </a:r>
            <a:r>
              <a:rPr lang="en-US" sz="800" dirty="0" smtClean="0"/>
              <a:t>, 26 M years)</a:t>
            </a:r>
          </a:p>
          <a:p>
            <a:endParaRPr lang="en-US" sz="800" dirty="0" smtClean="0"/>
          </a:p>
          <a:p>
            <a:r>
              <a:rPr lang="en-US" sz="800" b="1" dirty="0" smtClean="0"/>
              <a:t>Insects </a:t>
            </a:r>
          </a:p>
          <a:p>
            <a:r>
              <a:rPr lang="en-US" sz="800" i="1" dirty="0" err="1" smtClean="0">
                <a:hlinkClick r:id="rId98" tooltip="Mecodema punctellum"/>
              </a:rPr>
              <a:t>Mecodema</a:t>
            </a:r>
            <a:r>
              <a:rPr lang="en-US" sz="800" i="1" dirty="0" smtClean="0">
                <a:hlinkClick r:id="rId98" tooltip="Mecodema punctellum"/>
              </a:rPr>
              <a:t> </a:t>
            </a:r>
            <a:r>
              <a:rPr lang="en-US" sz="800" i="1" dirty="0" err="1" smtClean="0">
                <a:hlinkClick r:id="rId98" tooltip="Mecodema punctellum"/>
              </a:rPr>
              <a:t>punctellum</a:t>
            </a:r>
            <a:endParaRPr lang="en-US" sz="800" i="1" dirty="0" smtClean="0"/>
          </a:p>
          <a:p>
            <a:endParaRPr lang="en-US" sz="800" dirty="0" smtClean="0"/>
          </a:p>
          <a:p>
            <a:r>
              <a:rPr lang="en-US" sz="800" b="1" dirty="0" err="1" smtClean="0"/>
              <a:t>Molluscs</a:t>
            </a:r>
            <a:r>
              <a:rPr lang="en-US" sz="800" b="1" dirty="0" smtClean="0"/>
              <a:t> </a:t>
            </a:r>
          </a:p>
          <a:p>
            <a:r>
              <a:rPr lang="en-US" sz="800" i="1" dirty="0" err="1" smtClean="0">
                <a:hlinkClick r:id="rId99" tooltip="Placostylus ambagiosus gardneri"/>
              </a:rPr>
              <a:t>Placostylus</a:t>
            </a:r>
            <a:r>
              <a:rPr lang="en-US" sz="800" i="1" dirty="0" smtClean="0">
                <a:hlinkClick r:id="rId99" tooltip="Placostylus ambagiosus gardneri"/>
              </a:rPr>
              <a:t> </a:t>
            </a:r>
            <a:r>
              <a:rPr lang="en-US" sz="800" i="1" dirty="0" err="1" smtClean="0">
                <a:hlinkClick r:id="rId99" tooltip="Placostylus ambagiosus gardneri"/>
              </a:rPr>
              <a:t>ambagiosus</a:t>
            </a:r>
            <a:r>
              <a:rPr lang="en-US" sz="800" i="1" dirty="0" smtClean="0">
                <a:hlinkClick r:id="rId99" tooltip="Placostylus ambagiosus gardneri"/>
              </a:rPr>
              <a:t> </a:t>
            </a:r>
            <a:r>
              <a:rPr lang="en-US" sz="800" i="1" dirty="0" err="1" smtClean="0">
                <a:hlinkClick r:id="rId99" tooltip="Placostylus ambagiosus gardneri"/>
              </a:rPr>
              <a:t>gardneri</a:t>
            </a:r>
            <a:r>
              <a:rPr lang="en-US" sz="800" dirty="0" smtClean="0"/>
              <a:t> Land snail, Recent</a:t>
            </a:r>
          </a:p>
          <a:p>
            <a:r>
              <a:rPr lang="en-US" sz="800" i="1" dirty="0" err="1" smtClean="0">
                <a:hlinkClick r:id="rId100" tooltip="Placostylus ambagiosus hinemoa"/>
              </a:rPr>
              <a:t>Placostylus</a:t>
            </a:r>
            <a:r>
              <a:rPr lang="en-US" sz="800" i="1" dirty="0" smtClean="0">
                <a:hlinkClick r:id="rId100" tooltip="Placostylus ambagiosus hinemoa"/>
              </a:rPr>
              <a:t> </a:t>
            </a:r>
            <a:r>
              <a:rPr lang="en-US" sz="800" i="1" dirty="0" err="1" smtClean="0">
                <a:hlinkClick r:id="rId100" tooltip="Placostylus ambagiosus hinemoa"/>
              </a:rPr>
              <a:t>ambagiosus</a:t>
            </a:r>
            <a:r>
              <a:rPr lang="en-US" sz="800" i="1" dirty="0" smtClean="0">
                <a:hlinkClick r:id="rId100" tooltip="Placostylus ambagiosus hinemoa"/>
              </a:rPr>
              <a:t> </a:t>
            </a:r>
            <a:r>
              <a:rPr lang="en-US" sz="800" i="1" dirty="0" err="1" smtClean="0">
                <a:hlinkClick r:id="rId100" tooltip="Placostylus ambagiosus hinemoa"/>
              </a:rPr>
              <a:t>hinemoa</a:t>
            </a:r>
            <a:r>
              <a:rPr lang="en-US" sz="800" dirty="0" smtClean="0"/>
              <a:t> Land snail, Recent</a:t>
            </a:r>
          </a:p>
          <a:p>
            <a:r>
              <a:rPr lang="en-US" sz="800" i="1" dirty="0" err="1" smtClean="0">
                <a:hlinkClick r:id="rId101" tooltip="Placostylus ambagiosus lesleyae"/>
              </a:rPr>
              <a:t>Placostylus</a:t>
            </a:r>
            <a:r>
              <a:rPr lang="en-US" sz="800" i="1" dirty="0" smtClean="0">
                <a:hlinkClick r:id="rId101" tooltip="Placostylus ambagiosus lesleyae"/>
              </a:rPr>
              <a:t> </a:t>
            </a:r>
            <a:r>
              <a:rPr lang="en-US" sz="800" i="1" dirty="0" err="1" smtClean="0">
                <a:hlinkClick r:id="rId101" tooltip="Placostylus ambagiosus lesleyae"/>
              </a:rPr>
              <a:t>ambagiosus</a:t>
            </a:r>
            <a:r>
              <a:rPr lang="en-US" sz="800" i="1" dirty="0" smtClean="0">
                <a:hlinkClick r:id="rId101" tooltip="Placostylus ambagiosus lesleyae"/>
              </a:rPr>
              <a:t> </a:t>
            </a:r>
            <a:r>
              <a:rPr lang="en-US" sz="800" i="1" dirty="0" err="1" smtClean="0">
                <a:hlinkClick r:id="rId101" tooltip="Placostylus ambagiosus lesleyae"/>
              </a:rPr>
              <a:t>lesleyae</a:t>
            </a:r>
            <a:r>
              <a:rPr lang="en-US" sz="800" dirty="0" smtClean="0"/>
              <a:t> Land snail, Recent</a:t>
            </a:r>
          </a:p>
          <a:p>
            <a:r>
              <a:rPr lang="en-US" sz="800" i="1" dirty="0" err="1" smtClean="0">
                <a:hlinkClick r:id="rId102" tooltip="Placostylus ambagiosus priscus"/>
              </a:rPr>
              <a:t>Placostylus</a:t>
            </a:r>
            <a:r>
              <a:rPr lang="en-US" sz="800" i="1" dirty="0" smtClean="0">
                <a:hlinkClick r:id="rId102" tooltip="Placostylus ambagiosus priscus"/>
              </a:rPr>
              <a:t> </a:t>
            </a:r>
            <a:r>
              <a:rPr lang="en-US" sz="800" i="1" dirty="0" err="1" smtClean="0">
                <a:hlinkClick r:id="rId102" tooltip="Placostylus ambagiosus priscus"/>
              </a:rPr>
              <a:t>ambagiosus</a:t>
            </a:r>
            <a:r>
              <a:rPr lang="en-US" sz="800" i="1" dirty="0" smtClean="0">
                <a:hlinkClick r:id="rId102" tooltip="Placostylus ambagiosus priscus"/>
              </a:rPr>
              <a:t> </a:t>
            </a:r>
            <a:r>
              <a:rPr lang="en-US" sz="800" i="1" dirty="0" err="1" smtClean="0">
                <a:hlinkClick r:id="rId102" tooltip="Placostylus ambagiosus priscus"/>
              </a:rPr>
              <a:t>priscus</a:t>
            </a:r>
            <a:r>
              <a:rPr lang="en-US" sz="800" dirty="0" smtClean="0"/>
              <a:t> Land snail, Recent</a:t>
            </a:r>
          </a:p>
          <a:p>
            <a:r>
              <a:rPr lang="en-US" sz="800" i="1" dirty="0" err="1" smtClean="0">
                <a:hlinkClick r:id="rId103" tooltip="Placostylus ambagiosus spiritus"/>
              </a:rPr>
              <a:t>Placostylus</a:t>
            </a:r>
            <a:r>
              <a:rPr lang="en-US" sz="800" i="1" dirty="0" smtClean="0">
                <a:hlinkClick r:id="rId103" tooltip="Placostylus ambagiosus spiritus"/>
              </a:rPr>
              <a:t> </a:t>
            </a:r>
            <a:r>
              <a:rPr lang="en-US" sz="800" i="1" dirty="0" err="1" smtClean="0">
                <a:hlinkClick r:id="rId103" tooltip="Placostylus ambagiosus spiritus"/>
              </a:rPr>
              <a:t>ambagiosus</a:t>
            </a:r>
            <a:r>
              <a:rPr lang="en-US" sz="800" i="1" dirty="0" smtClean="0">
                <a:hlinkClick r:id="rId103" tooltip="Placostylus ambagiosus spiritus"/>
              </a:rPr>
              <a:t> </a:t>
            </a:r>
            <a:r>
              <a:rPr lang="en-US" sz="800" i="1" dirty="0" err="1" smtClean="0">
                <a:hlinkClick r:id="rId103" tooltip="Placostylus ambagiosus spiritus"/>
              </a:rPr>
              <a:t>spiritus</a:t>
            </a:r>
            <a:r>
              <a:rPr lang="en-US" sz="800" dirty="0" smtClean="0"/>
              <a:t> Land snail, Recent</a:t>
            </a:r>
          </a:p>
          <a:p>
            <a:r>
              <a:rPr lang="en-US" sz="800" i="1" dirty="0" err="1" smtClean="0">
                <a:hlinkClick r:id="rId104" tooltip="Placostylus ambagiosus worthyi"/>
              </a:rPr>
              <a:t>Placostylus</a:t>
            </a:r>
            <a:r>
              <a:rPr lang="en-US" sz="800" i="1" dirty="0" smtClean="0">
                <a:hlinkClick r:id="rId104" tooltip="Placostylus ambagiosus worthyi"/>
              </a:rPr>
              <a:t> </a:t>
            </a:r>
            <a:r>
              <a:rPr lang="en-US" sz="800" i="1" dirty="0" err="1" smtClean="0">
                <a:hlinkClick r:id="rId104" tooltip="Placostylus ambagiosus worthyi"/>
              </a:rPr>
              <a:t>ambagiosus</a:t>
            </a:r>
            <a:r>
              <a:rPr lang="en-US" sz="800" i="1" dirty="0" smtClean="0">
                <a:hlinkClick r:id="rId104" tooltip="Placostylus ambagiosus worthyi"/>
              </a:rPr>
              <a:t> </a:t>
            </a:r>
            <a:r>
              <a:rPr lang="en-US" sz="800" i="1" dirty="0" err="1" smtClean="0">
                <a:hlinkClick r:id="rId104" tooltip="Placostylus ambagiosus worthyi"/>
              </a:rPr>
              <a:t>worthyi</a:t>
            </a:r>
            <a:r>
              <a:rPr lang="en-US" sz="800" dirty="0" smtClean="0"/>
              <a:t> Land snail, Recent</a:t>
            </a:r>
          </a:p>
          <a:p>
            <a:endParaRPr lang="en-US" sz="800" dirty="0" smtClean="0"/>
          </a:p>
          <a:p>
            <a:endParaRPr lang="en-US" dirty="0"/>
          </a:p>
        </p:txBody>
      </p:sp>
      <p:sp>
        <p:nvSpPr>
          <p:cNvPr id="7" name="TextBox 6"/>
          <p:cNvSpPr txBox="1"/>
          <p:nvPr/>
        </p:nvSpPr>
        <p:spPr>
          <a:xfrm>
            <a:off x="228600" y="152400"/>
            <a:ext cx="8686800" cy="738664"/>
          </a:xfrm>
          <a:prstGeom prst="rect">
            <a:avLst/>
          </a:prstGeom>
          <a:noFill/>
        </p:spPr>
        <p:txBody>
          <a:bodyPr wrap="square" rtlCol="0">
            <a:spAutoFit/>
          </a:bodyPr>
          <a:lstStyle/>
          <a:p>
            <a:pPr algn="ctr"/>
            <a:r>
              <a:rPr lang="en-US" sz="2400" b="1" dirty="0" smtClean="0"/>
              <a:t>List of extinct animals of New Zealand (since human occupation)</a:t>
            </a:r>
          </a:p>
          <a:p>
            <a:endParaRPr lang="en-US" dirty="0"/>
          </a:p>
        </p:txBody>
      </p:sp>
      <p:sp>
        <p:nvSpPr>
          <p:cNvPr id="8" name="TextBox 7"/>
          <p:cNvSpPr txBox="1"/>
          <p:nvPr/>
        </p:nvSpPr>
        <p:spPr>
          <a:xfrm>
            <a:off x="2895600" y="1295400"/>
            <a:ext cx="3048000" cy="2062103"/>
          </a:xfrm>
          <a:prstGeom prst="rect">
            <a:avLst/>
          </a:prstGeom>
          <a:noFill/>
        </p:spPr>
        <p:txBody>
          <a:bodyPr wrap="square" rtlCol="0">
            <a:spAutoFit/>
          </a:bodyPr>
          <a:lstStyle/>
          <a:p>
            <a:pPr algn="ctr"/>
            <a:r>
              <a:rPr lang="en-US" sz="8000" b="1" dirty="0" smtClean="0">
                <a:solidFill>
                  <a:srgbClr val="FF0000"/>
                </a:solidFill>
              </a:rPr>
              <a:t>70</a:t>
            </a:r>
            <a:r>
              <a:rPr lang="en-US" sz="4800" dirty="0" smtClean="0"/>
              <a:t> </a:t>
            </a:r>
            <a:r>
              <a:rPr lang="en-US" sz="4800" b="1" dirty="0" smtClean="0"/>
              <a:t>extinctions</a:t>
            </a:r>
            <a:endParaRPr lang="en-US" sz="4800" b="1" dirty="0"/>
          </a:p>
        </p:txBody>
      </p:sp>
      <p:sp>
        <p:nvSpPr>
          <p:cNvPr id="10" name="Slide Number Placeholder 9"/>
          <p:cNvSpPr>
            <a:spLocks noGrp="1"/>
          </p:cNvSpPr>
          <p:nvPr>
            <p:ph type="sldNum" sz="quarter" idx="12"/>
          </p:nvPr>
        </p:nvSpPr>
        <p:spPr/>
        <p:txBody>
          <a:bodyPr/>
          <a:lstStyle/>
          <a:p>
            <a:fld id="{6A38B024-8453-4752-B241-A49543124642}" type="slidenum">
              <a:rPr lang="en-NZ" smtClean="0"/>
              <a:pPr/>
              <a:t>6</a:t>
            </a:fld>
            <a:endParaRPr lang="en-NZ"/>
          </a:p>
        </p:txBody>
      </p:sp>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haast 2.jpg"/>
          <p:cNvPicPr>
            <a:picLocks noChangeAspect="1"/>
          </p:cNvPicPr>
          <p:nvPr/>
        </p:nvPicPr>
        <p:blipFill>
          <a:blip r:embed="rId3" cstate="print"/>
          <a:stretch>
            <a:fillRect/>
          </a:stretch>
        </p:blipFill>
        <p:spPr>
          <a:xfrm>
            <a:off x="323528" y="332656"/>
            <a:ext cx="2628428" cy="3600400"/>
          </a:xfrm>
          <a:prstGeom prst="rect">
            <a:avLst/>
          </a:prstGeom>
        </p:spPr>
      </p:pic>
      <p:sp>
        <p:nvSpPr>
          <p:cNvPr id="8" name="TextBox 7"/>
          <p:cNvSpPr txBox="1"/>
          <p:nvPr/>
        </p:nvSpPr>
        <p:spPr>
          <a:xfrm>
            <a:off x="395536" y="3933056"/>
            <a:ext cx="2376264" cy="1938992"/>
          </a:xfrm>
          <a:prstGeom prst="rect">
            <a:avLst/>
          </a:prstGeom>
          <a:noFill/>
        </p:spPr>
        <p:txBody>
          <a:bodyPr wrap="square" rtlCol="0">
            <a:spAutoFit/>
          </a:bodyPr>
          <a:lstStyle/>
          <a:p>
            <a:pPr algn="ctr"/>
            <a:r>
              <a:rPr lang="en-US" sz="2400" b="1" dirty="0" err="1" smtClean="0"/>
              <a:t>Haast’s</a:t>
            </a:r>
            <a:r>
              <a:rPr lang="en-US" sz="2400" b="1" dirty="0" smtClean="0"/>
              <a:t> Eagle:</a:t>
            </a:r>
          </a:p>
          <a:p>
            <a:pPr algn="ctr"/>
            <a:r>
              <a:rPr lang="en-US" sz="2400" b="1" dirty="0" smtClean="0"/>
              <a:t>16 kg.</a:t>
            </a:r>
          </a:p>
          <a:p>
            <a:pPr algn="ctr"/>
            <a:r>
              <a:rPr lang="en-US" sz="2400" b="1" dirty="0" smtClean="0"/>
              <a:t>3m wing span</a:t>
            </a:r>
          </a:p>
          <a:p>
            <a:pPr algn="ctr"/>
            <a:r>
              <a:rPr lang="en-US" sz="2400" b="1" dirty="0" smtClean="0"/>
              <a:t>Moa:</a:t>
            </a:r>
          </a:p>
          <a:p>
            <a:pPr algn="ctr"/>
            <a:r>
              <a:rPr lang="en-US" sz="2400" b="1" dirty="0" smtClean="0"/>
              <a:t>9 species</a:t>
            </a:r>
            <a:endParaRPr lang="en-US" sz="2400" b="1" dirty="0"/>
          </a:p>
        </p:txBody>
      </p:sp>
      <p:pic>
        <p:nvPicPr>
          <p:cNvPr id="13" name="Picture 12" descr="a13660wmu.jpg"/>
          <p:cNvPicPr>
            <a:picLocks noChangeAspect="1"/>
          </p:cNvPicPr>
          <p:nvPr/>
        </p:nvPicPr>
        <p:blipFill>
          <a:blip r:embed="rId4" cstate="print"/>
          <a:srcRect l="2680" t="2128" r="3532" b="4255"/>
          <a:stretch>
            <a:fillRect/>
          </a:stretch>
        </p:blipFill>
        <p:spPr>
          <a:xfrm>
            <a:off x="6156176" y="2780927"/>
            <a:ext cx="2664296" cy="3349401"/>
          </a:xfrm>
          <a:prstGeom prst="rect">
            <a:avLst/>
          </a:prstGeom>
        </p:spPr>
      </p:pic>
      <p:sp>
        <p:nvSpPr>
          <p:cNvPr id="14" name="TextBox 13"/>
          <p:cNvSpPr txBox="1"/>
          <p:nvPr/>
        </p:nvSpPr>
        <p:spPr>
          <a:xfrm>
            <a:off x="6372200" y="1268760"/>
            <a:ext cx="2376264" cy="1569660"/>
          </a:xfrm>
          <a:prstGeom prst="rect">
            <a:avLst/>
          </a:prstGeom>
          <a:noFill/>
        </p:spPr>
        <p:txBody>
          <a:bodyPr wrap="square" rtlCol="0">
            <a:spAutoFit/>
          </a:bodyPr>
          <a:lstStyle/>
          <a:p>
            <a:pPr algn="ctr"/>
            <a:r>
              <a:rPr lang="en-US" sz="2400" b="1" dirty="0" smtClean="0"/>
              <a:t>South Island kokako: </a:t>
            </a:r>
          </a:p>
          <a:p>
            <a:pPr algn="ctr"/>
            <a:r>
              <a:rPr lang="en-US" sz="2400" b="1" dirty="0" smtClean="0"/>
              <a:t>declared extinct 2007</a:t>
            </a:r>
            <a:endParaRPr lang="en-US" sz="2400" b="1" dirty="0"/>
          </a:p>
        </p:txBody>
      </p:sp>
      <p:pic>
        <p:nvPicPr>
          <p:cNvPr id="6146" name="Picture 2" descr="http://upload.wikimedia.org/wikipedia/commons/0/00/Huia_Buller.jpg">
            <a:hlinkClick r:id="rId5"/>
          </p:cNvPr>
          <p:cNvPicPr>
            <a:picLocks noChangeAspect="1" noChangeArrowheads="1"/>
          </p:cNvPicPr>
          <p:nvPr/>
        </p:nvPicPr>
        <p:blipFill>
          <a:blip r:embed="rId6" cstate="print"/>
          <a:srcRect/>
          <a:stretch>
            <a:fillRect/>
          </a:stretch>
        </p:blipFill>
        <p:spPr bwMode="auto">
          <a:xfrm>
            <a:off x="2987824" y="1340768"/>
            <a:ext cx="3106788" cy="3888432"/>
          </a:xfrm>
          <a:prstGeom prst="rect">
            <a:avLst/>
          </a:prstGeom>
          <a:noFill/>
        </p:spPr>
      </p:pic>
      <p:sp>
        <p:nvSpPr>
          <p:cNvPr id="15" name="TextBox 14"/>
          <p:cNvSpPr txBox="1"/>
          <p:nvPr/>
        </p:nvSpPr>
        <p:spPr>
          <a:xfrm>
            <a:off x="3491880" y="5229200"/>
            <a:ext cx="2016224" cy="830997"/>
          </a:xfrm>
          <a:prstGeom prst="rect">
            <a:avLst/>
          </a:prstGeom>
          <a:noFill/>
        </p:spPr>
        <p:txBody>
          <a:bodyPr wrap="square" rtlCol="0">
            <a:spAutoFit/>
          </a:bodyPr>
          <a:lstStyle/>
          <a:p>
            <a:pPr algn="ctr"/>
            <a:r>
              <a:rPr lang="en-NZ" sz="2400" b="1" dirty="0" err="1" smtClean="0"/>
              <a:t>Huia</a:t>
            </a:r>
            <a:r>
              <a:rPr lang="en-NZ" sz="2400" b="1" dirty="0" smtClean="0"/>
              <a:t>: last seen 1907</a:t>
            </a:r>
            <a:endParaRPr lang="en-NZ" sz="2400" b="1" dirty="0"/>
          </a:p>
        </p:txBody>
      </p:sp>
      <p:sp>
        <p:nvSpPr>
          <p:cNvPr id="9" name="Slide Number Placeholder 8"/>
          <p:cNvSpPr>
            <a:spLocks noGrp="1"/>
          </p:cNvSpPr>
          <p:nvPr>
            <p:ph type="sldNum" sz="quarter" idx="12"/>
          </p:nvPr>
        </p:nvSpPr>
        <p:spPr/>
        <p:txBody>
          <a:bodyPr/>
          <a:lstStyle/>
          <a:p>
            <a:fld id="{6A38B024-8453-4752-B241-A49543124642}" type="slidenum">
              <a:rPr lang="en-NZ" smtClean="0"/>
              <a:pPr/>
              <a:t>7</a:t>
            </a:fld>
            <a:endParaRPr lang="en-NZ"/>
          </a:p>
        </p:txBody>
      </p:sp>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6156176" y="764704"/>
            <a:ext cx="2216889" cy="1200329"/>
          </a:xfrm>
          <a:prstGeom prst="rect">
            <a:avLst/>
          </a:prstGeom>
        </p:spPr>
        <p:txBody>
          <a:bodyPr wrap="none">
            <a:spAutoFit/>
          </a:bodyPr>
          <a:lstStyle/>
          <a:p>
            <a:r>
              <a:rPr lang="en-US" sz="2400" b="1" dirty="0" smtClean="0"/>
              <a:t>NZ Giant Gecko </a:t>
            </a:r>
          </a:p>
          <a:p>
            <a:r>
              <a:rPr lang="en-US" sz="2400" b="1" dirty="0" smtClean="0"/>
              <a:t>(</a:t>
            </a:r>
            <a:r>
              <a:rPr lang="en-US" sz="2400" b="1" dirty="0" err="1" smtClean="0"/>
              <a:t>Kawekaweau</a:t>
            </a:r>
            <a:r>
              <a:rPr lang="en-US" sz="2400" b="1" dirty="0" smtClean="0"/>
              <a:t>)</a:t>
            </a:r>
          </a:p>
          <a:p>
            <a:r>
              <a:rPr lang="en-US" sz="2400" b="1" dirty="0" smtClean="0"/>
              <a:t>Length 630mm</a:t>
            </a:r>
          </a:p>
        </p:txBody>
      </p:sp>
      <p:pic>
        <p:nvPicPr>
          <p:cNvPr id="8" name="Picture 7" descr="p12936atl.jpg"/>
          <p:cNvPicPr>
            <a:picLocks noChangeAspect="1"/>
          </p:cNvPicPr>
          <p:nvPr/>
        </p:nvPicPr>
        <p:blipFill>
          <a:blip r:embed="rId3" cstate="print"/>
          <a:stretch>
            <a:fillRect/>
          </a:stretch>
        </p:blipFill>
        <p:spPr>
          <a:xfrm>
            <a:off x="611560" y="548680"/>
            <a:ext cx="5096951" cy="3384376"/>
          </a:xfrm>
          <a:prstGeom prst="rect">
            <a:avLst/>
          </a:prstGeom>
        </p:spPr>
      </p:pic>
      <p:pic>
        <p:nvPicPr>
          <p:cNvPr id="9" name="Picture 8" descr="Gecko 1.jpg"/>
          <p:cNvPicPr>
            <a:picLocks noChangeAspect="1"/>
          </p:cNvPicPr>
          <p:nvPr/>
        </p:nvPicPr>
        <p:blipFill>
          <a:blip r:embed="rId4" cstate="print"/>
          <a:stretch>
            <a:fillRect/>
          </a:stretch>
        </p:blipFill>
        <p:spPr>
          <a:xfrm>
            <a:off x="3131840" y="4077072"/>
            <a:ext cx="5488025" cy="2404120"/>
          </a:xfrm>
          <a:prstGeom prst="rect">
            <a:avLst/>
          </a:prstGeom>
        </p:spPr>
      </p:pic>
      <p:sp>
        <p:nvSpPr>
          <p:cNvPr id="10" name="Slide Number Placeholder 9"/>
          <p:cNvSpPr>
            <a:spLocks noGrp="1"/>
          </p:cNvSpPr>
          <p:nvPr>
            <p:ph type="sldNum" sz="quarter" idx="12"/>
          </p:nvPr>
        </p:nvSpPr>
        <p:spPr/>
        <p:txBody>
          <a:bodyPr/>
          <a:lstStyle/>
          <a:p>
            <a:fld id="{6A38B024-8453-4752-B241-A49543124642}" type="slidenum">
              <a:rPr lang="en-NZ" smtClean="0"/>
              <a:pPr/>
              <a:t>8</a:t>
            </a:fld>
            <a:endParaRPr lang="en-NZ"/>
          </a:p>
        </p:txBody>
      </p:sp>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800600" y="228600"/>
            <a:ext cx="4038600" cy="1938992"/>
          </a:xfrm>
          <a:prstGeom prst="rect">
            <a:avLst/>
          </a:prstGeom>
          <a:noFill/>
        </p:spPr>
        <p:txBody>
          <a:bodyPr wrap="square" rtlCol="0">
            <a:spAutoFit/>
          </a:bodyPr>
          <a:lstStyle/>
          <a:p>
            <a:pPr algn="ctr"/>
            <a:r>
              <a:rPr lang="en-US" sz="4000" b="1" dirty="0" smtClean="0"/>
              <a:t>2800 </a:t>
            </a:r>
          </a:p>
          <a:p>
            <a:pPr algn="ctr"/>
            <a:r>
              <a:rPr lang="en-US" sz="4000" b="1" dirty="0" smtClean="0"/>
              <a:t>threatened species</a:t>
            </a:r>
            <a:endParaRPr lang="en-US" sz="4000" b="1" dirty="0"/>
          </a:p>
        </p:txBody>
      </p:sp>
      <p:sp>
        <p:nvSpPr>
          <p:cNvPr id="8" name="Rectangle 7"/>
          <p:cNvSpPr/>
          <p:nvPr/>
        </p:nvSpPr>
        <p:spPr>
          <a:xfrm>
            <a:off x="4724400" y="2286000"/>
            <a:ext cx="4419600" cy="3970318"/>
          </a:xfrm>
          <a:prstGeom prst="rect">
            <a:avLst/>
          </a:prstGeom>
        </p:spPr>
        <p:txBody>
          <a:bodyPr wrap="square">
            <a:spAutoFit/>
          </a:bodyPr>
          <a:lstStyle/>
          <a:p>
            <a:r>
              <a:rPr lang="en-US" sz="2800" b="1" dirty="0" smtClean="0"/>
              <a:t>100% of our terrestrial  	mammals and frogs</a:t>
            </a:r>
          </a:p>
          <a:p>
            <a:r>
              <a:rPr lang="en-US" sz="2800" b="1" dirty="0" smtClean="0"/>
              <a:t>85% of our vascular plants</a:t>
            </a:r>
          </a:p>
          <a:p>
            <a:r>
              <a:rPr lang="en-US" sz="2800" b="1" dirty="0" smtClean="0"/>
              <a:t>50% of our birds </a:t>
            </a:r>
          </a:p>
          <a:p>
            <a:endParaRPr lang="en-US" sz="2800" b="1" dirty="0" smtClean="0"/>
          </a:p>
          <a:p>
            <a:r>
              <a:rPr lang="en-US" sz="2800" b="1" dirty="0" smtClean="0"/>
              <a:t>800 species are in acute or chronic decline.</a:t>
            </a:r>
          </a:p>
          <a:p>
            <a:r>
              <a:rPr lang="en-US" sz="2800" b="1" dirty="0" smtClean="0"/>
              <a:t>Only 184 species are receiving help.</a:t>
            </a:r>
            <a:endParaRPr lang="en-US" sz="2800" b="1" dirty="0"/>
          </a:p>
        </p:txBody>
      </p:sp>
      <p:sp>
        <p:nvSpPr>
          <p:cNvPr id="9" name="TextBox 8"/>
          <p:cNvSpPr txBox="1"/>
          <p:nvPr/>
        </p:nvSpPr>
        <p:spPr>
          <a:xfrm>
            <a:off x="533400" y="394692"/>
            <a:ext cx="3886200" cy="5909310"/>
          </a:xfrm>
          <a:prstGeom prst="rect">
            <a:avLst/>
          </a:prstGeom>
          <a:solidFill>
            <a:srgbClr val="FF0000"/>
          </a:solidFill>
        </p:spPr>
        <p:txBody>
          <a:bodyPr wrap="square" rtlCol="0">
            <a:spAutoFit/>
          </a:bodyPr>
          <a:lstStyle/>
          <a:p>
            <a:pPr algn="ctr"/>
            <a:endParaRPr lang="en-US" b="1" dirty="0" smtClean="0">
              <a:solidFill>
                <a:schemeClr val="bg1"/>
              </a:solidFill>
            </a:endParaRPr>
          </a:p>
          <a:p>
            <a:pPr algn="ctr"/>
            <a:r>
              <a:rPr lang="en-US" b="1" dirty="0" err="1" smtClean="0">
                <a:solidFill>
                  <a:schemeClr val="bg1"/>
                </a:solidFill>
              </a:rPr>
              <a:t>DoC</a:t>
            </a:r>
            <a:r>
              <a:rPr lang="en-US" b="1" dirty="0" smtClean="0">
                <a:solidFill>
                  <a:schemeClr val="bg1"/>
                </a:solidFill>
              </a:rPr>
              <a:t> Threatened Species manual</a:t>
            </a:r>
          </a:p>
          <a:p>
            <a:endParaRPr lang="en-US" b="1" dirty="0" smtClean="0">
              <a:solidFill>
                <a:schemeClr val="bg1"/>
              </a:solidFill>
            </a:endParaRPr>
          </a:p>
          <a:p>
            <a:endParaRPr lang="en-US" b="1" dirty="0" smtClean="0">
              <a:solidFill>
                <a:schemeClr val="bg1"/>
              </a:solidFill>
            </a:endParaRPr>
          </a:p>
          <a:p>
            <a:endParaRPr lang="en-US" b="1" dirty="0" smtClean="0">
              <a:solidFill>
                <a:schemeClr val="bg1"/>
              </a:solidFill>
            </a:endParaRPr>
          </a:p>
          <a:p>
            <a:endParaRPr lang="en-US" b="1" dirty="0" smtClean="0">
              <a:solidFill>
                <a:schemeClr val="bg1"/>
              </a:solidFill>
            </a:endParaRPr>
          </a:p>
          <a:p>
            <a:endParaRPr lang="en-US" b="1" dirty="0" smtClean="0">
              <a:solidFill>
                <a:schemeClr val="bg1"/>
              </a:solidFill>
            </a:endParaRPr>
          </a:p>
          <a:p>
            <a:endParaRPr lang="en-US" b="1" dirty="0" smtClean="0">
              <a:solidFill>
                <a:schemeClr val="bg1"/>
              </a:solidFill>
            </a:endParaRPr>
          </a:p>
          <a:p>
            <a:endParaRPr lang="en-US" b="1" dirty="0" smtClean="0">
              <a:solidFill>
                <a:schemeClr val="bg1"/>
              </a:solidFill>
            </a:endParaRPr>
          </a:p>
          <a:p>
            <a:endParaRPr lang="en-US" b="1" dirty="0" smtClean="0">
              <a:solidFill>
                <a:schemeClr val="bg1"/>
              </a:solidFill>
            </a:endParaRPr>
          </a:p>
          <a:p>
            <a:endParaRPr lang="en-US" b="1" dirty="0" smtClean="0">
              <a:solidFill>
                <a:schemeClr val="bg1"/>
              </a:solidFill>
            </a:endParaRPr>
          </a:p>
          <a:p>
            <a:endParaRPr lang="en-US" b="1" dirty="0" smtClean="0">
              <a:solidFill>
                <a:schemeClr val="bg1"/>
              </a:solidFill>
            </a:endParaRPr>
          </a:p>
          <a:p>
            <a:endParaRPr lang="en-US" b="1" dirty="0" smtClean="0">
              <a:solidFill>
                <a:schemeClr val="bg1"/>
              </a:solidFill>
            </a:endParaRPr>
          </a:p>
          <a:p>
            <a:endParaRPr lang="en-US" b="1" dirty="0" smtClean="0">
              <a:solidFill>
                <a:schemeClr val="bg1"/>
              </a:solidFill>
            </a:endParaRPr>
          </a:p>
          <a:p>
            <a:endParaRPr lang="en-US" b="1" dirty="0" smtClean="0">
              <a:solidFill>
                <a:schemeClr val="bg1"/>
              </a:solidFill>
            </a:endParaRPr>
          </a:p>
          <a:p>
            <a:endParaRPr lang="en-US" b="1" dirty="0" smtClean="0">
              <a:solidFill>
                <a:schemeClr val="bg1"/>
              </a:solidFill>
            </a:endParaRPr>
          </a:p>
          <a:p>
            <a:endParaRPr lang="en-US" b="1" dirty="0" smtClean="0">
              <a:solidFill>
                <a:schemeClr val="bg1"/>
              </a:solidFill>
            </a:endParaRPr>
          </a:p>
          <a:p>
            <a:endParaRPr lang="en-US" b="1" dirty="0" smtClean="0">
              <a:solidFill>
                <a:schemeClr val="bg1"/>
              </a:solidFill>
            </a:endParaRPr>
          </a:p>
          <a:p>
            <a:endParaRPr lang="en-US" b="1" dirty="0" smtClean="0">
              <a:solidFill>
                <a:schemeClr val="bg1"/>
              </a:solidFill>
            </a:endParaRPr>
          </a:p>
          <a:p>
            <a:endParaRPr lang="en-US" b="1" dirty="0" smtClean="0">
              <a:solidFill>
                <a:schemeClr val="bg1"/>
              </a:solidFill>
            </a:endParaRPr>
          </a:p>
          <a:p>
            <a:endParaRPr lang="en-US" b="1" dirty="0">
              <a:solidFill>
                <a:schemeClr val="bg1"/>
              </a:solidFill>
            </a:endParaRPr>
          </a:p>
        </p:txBody>
      </p:sp>
      <p:graphicFrame>
        <p:nvGraphicFramePr>
          <p:cNvPr id="1026" name="Object 2"/>
          <p:cNvGraphicFramePr>
            <a:graphicFrameLocks noChangeAspect="1"/>
          </p:cNvGraphicFramePr>
          <p:nvPr/>
        </p:nvGraphicFramePr>
        <p:xfrm>
          <a:off x="914400" y="1295400"/>
          <a:ext cx="3200400" cy="4529037"/>
        </p:xfrm>
        <a:graphic>
          <a:graphicData uri="http://schemas.openxmlformats.org/presentationml/2006/ole">
            <p:oleObj spid="_x0000_s2050" name="Acrobat Document" r:id="rId3" imgW="7557840" imgH="10695960" progId="AcroExch.Document.11">
              <p:embed/>
            </p:oleObj>
          </a:graphicData>
        </a:graphic>
      </p:graphicFrame>
      <p:sp>
        <p:nvSpPr>
          <p:cNvPr id="7" name="Slide Number Placeholder 6"/>
          <p:cNvSpPr>
            <a:spLocks noGrp="1"/>
          </p:cNvSpPr>
          <p:nvPr>
            <p:ph type="sldNum" sz="quarter" idx="12"/>
          </p:nvPr>
        </p:nvSpPr>
        <p:spPr/>
        <p:txBody>
          <a:bodyPr/>
          <a:lstStyle/>
          <a:p>
            <a:fld id="{6A38B024-8453-4752-B241-A49543124642}" type="slidenum">
              <a:rPr lang="en-NZ" smtClean="0"/>
              <a:pPr/>
              <a:t>9</a:t>
            </a:fld>
            <a:endParaRPr lang="en-NZ"/>
          </a:p>
        </p:txBody>
      </p:sp>
    </p:spTree>
  </p:cSld>
  <p:clrMapOvr>
    <a:masterClrMapping/>
  </p:clrMapOvr>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310</TotalTime>
  <Words>1665</Words>
  <Application>Microsoft Office PowerPoint</Application>
  <PresentationFormat>On-screen Show (4:3)</PresentationFormat>
  <Paragraphs>344</Paragraphs>
  <Slides>44</Slides>
  <Notes>10</Notes>
  <HiddenSlides>0</HiddenSlides>
  <MMClips>2</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44</vt:i4>
      </vt:variant>
    </vt:vector>
  </HeadingPairs>
  <TitlesOfParts>
    <vt:vector size="46" baseType="lpstr">
      <vt:lpstr>Office Theme</vt:lpstr>
      <vt:lpstr>Acrobat Document</vt:lpstr>
      <vt:lpstr>Slide 1</vt:lpstr>
      <vt:lpstr>Slide 2</vt:lpstr>
      <vt:lpstr>Slide 3</vt:lpstr>
      <vt:lpstr>THE NEW ZEALAND SITUATION</vt:lpstr>
      <vt:lpstr>BIODIVERSITY LOSS </vt:lpstr>
      <vt:lpstr>Slide 6</vt:lpstr>
      <vt:lpstr>Slide 7</vt:lpstr>
      <vt:lpstr>Slide 8</vt:lpstr>
      <vt:lpstr>Slide 9</vt:lpstr>
      <vt:lpstr>Slide 10</vt:lpstr>
      <vt:lpstr>HABITAT DESTRUCTION </vt:lpstr>
      <vt:lpstr>Slide 12</vt:lpstr>
      <vt:lpstr>Slide 13</vt:lpstr>
      <vt:lpstr>INVASIVE  SPECIES </vt:lpstr>
      <vt:lpstr>Slide 15</vt:lpstr>
      <vt:lpstr>Slide 16</vt:lpstr>
      <vt:lpstr>Slide 17</vt:lpstr>
      <vt:lpstr>Slide 18</vt:lpstr>
      <vt:lpstr>Slide 19</vt:lpstr>
      <vt:lpstr>Slide 20</vt:lpstr>
      <vt:lpstr>Slide 21</vt:lpstr>
      <vt:lpstr>OFFICIAL COMPLACENCY</vt:lpstr>
      <vt:lpstr>Slide 23</vt:lpstr>
      <vt:lpstr>Slide 24</vt:lpstr>
      <vt:lpstr>THE GLOBAL SITUATION</vt:lpstr>
      <vt:lpstr>Slide 26</vt:lpstr>
      <vt:lpstr>Slide 27</vt:lpstr>
      <vt:lpstr>Slide 28</vt:lpstr>
      <vt:lpstr>Slide 29</vt:lpstr>
      <vt:lpstr>Slide 30</vt:lpstr>
      <vt:lpstr>Slide 31</vt:lpstr>
      <vt:lpstr>Slide 32</vt:lpstr>
      <vt:lpstr>Slide 33</vt:lpstr>
      <vt:lpstr>Slide 34</vt:lpstr>
      <vt:lpstr>Slide 35</vt:lpstr>
      <vt:lpstr>Slide 36</vt:lpstr>
      <vt:lpstr>UN Global Environmental Outlook Report GEO4 (2007)</vt:lpstr>
      <vt:lpstr>Slide 38</vt:lpstr>
      <vt:lpstr>Slide 39</vt:lpstr>
      <vt:lpstr>Slide 40</vt:lpstr>
      <vt:lpstr>Slide 41</vt:lpstr>
      <vt:lpstr>Slide 42</vt:lpstr>
      <vt:lpstr>Slide 43</vt:lpstr>
      <vt:lpstr>Slide 44</vt:lpstr>
    </vt:vector>
  </TitlesOfParts>
  <Company>Toshiba</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Phillip</dc:creator>
  <cp:lastModifiedBy>Phillip</cp:lastModifiedBy>
  <cp:revision>34</cp:revision>
  <dcterms:created xsi:type="dcterms:W3CDTF">2015-06-07T23:46:38Z</dcterms:created>
  <dcterms:modified xsi:type="dcterms:W3CDTF">2015-09-29T06:23:31Z</dcterms:modified>
</cp:coreProperties>
</file>